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sldIdLst>
    <p:sldId id="256" r:id="rId2"/>
    <p:sldId id="258" r:id="rId3"/>
    <p:sldId id="257" r:id="rId4"/>
    <p:sldId id="259" r:id="rId5"/>
    <p:sldId id="376" r:id="rId6"/>
    <p:sldId id="377" r:id="rId7"/>
    <p:sldId id="378" r:id="rId8"/>
    <p:sldId id="379" r:id="rId9"/>
    <p:sldId id="374" r:id="rId10"/>
    <p:sldId id="262" r:id="rId11"/>
    <p:sldId id="375" r:id="rId12"/>
    <p:sldId id="380" r:id="rId13"/>
    <p:sldId id="381" r:id="rId14"/>
    <p:sldId id="382" r:id="rId15"/>
    <p:sldId id="273" r:id="rId16"/>
    <p:sldId id="280" r:id="rId17"/>
    <p:sldId id="278" r:id="rId18"/>
    <p:sldId id="279" r:id="rId19"/>
    <p:sldId id="284" r:id="rId20"/>
    <p:sldId id="285" r:id="rId21"/>
    <p:sldId id="286" r:id="rId22"/>
    <p:sldId id="283" r:id="rId23"/>
    <p:sldId id="287" r:id="rId24"/>
    <p:sldId id="383" r:id="rId25"/>
    <p:sldId id="384" r:id="rId26"/>
    <p:sldId id="385" r:id="rId27"/>
    <p:sldId id="386" r:id="rId28"/>
    <p:sldId id="387" r:id="rId29"/>
    <p:sldId id="388" r:id="rId30"/>
    <p:sldId id="274" r:id="rId31"/>
    <p:sldId id="275" r:id="rId32"/>
    <p:sldId id="276" r:id="rId33"/>
    <p:sldId id="448" r:id="rId34"/>
    <p:sldId id="277" r:id="rId35"/>
    <p:sldId id="389" r:id="rId36"/>
    <p:sldId id="390" r:id="rId37"/>
    <p:sldId id="264" r:id="rId38"/>
    <p:sldId id="290" r:id="rId39"/>
    <p:sldId id="291" r:id="rId40"/>
    <p:sldId id="292" r:id="rId41"/>
    <p:sldId id="293" r:id="rId42"/>
    <p:sldId id="294" r:id="rId43"/>
    <p:sldId id="295" r:id="rId44"/>
    <p:sldId id="296" r:id="rId45"/>
    <p:sldId id="288" r:id="rId46"/>
    <p:sldId id="417" r:id="rId47"/>
    <p:sldId id="418" r:id="rId48"/>
    <p:sldId id="419" r:id="rId49"/>
    <p:sldId id="265" r:id="rId50"/>
    <p:sldId id="299" r:id="rId51"/>
    <p:sldId id="300" r:id="rId52"/>
    <p:sldId id="301" r:id="rId53"/>
    <p:sldId id="302" r:id="rId54"/>
    <p:sldId id="451" r:id="rId55"/>
    <p:sldId id="452" r:id="rId56"/>
    <p:sldId id="453" r:id="rId57"/>
    <p:sldId id="454" r:id="rId58"/>
    <p:sldId id="455" r:id="rId59"/>
    <p:sldId id="456" r:id="rId60"/>
    <p:sldId id="457" r:id="rId61"/>
    <p:sldId id="458" r:id="rId62"/>
    <p:sldId id="459" r:id="rId63"/>
    <p:sldId id="460" r:id="rId64"/>
    <p:sldId id="461" r:id="rId65"/>
    <p:sldId id="462" r:id="rId66"/>
    <p:sldId id="463" r:id="rId67"/>
    <p:sldId id="464" r:id="rId68"/>
    <p:sldId id="465" r:id="rId69"/>
    <p:sldId id="466" r:id="rId70"/>
    <p:sldId id="467" r:id="rId71"/>
    <p:sldId id="486" r:id="rId72"/>
    <p:sldId id="367" r:id="rId73"/>
    <p:sldId id="368" r:id="rId74"/>
    <p:sldId id="369" r:id="rId75"/>
    <p:sldId id="370" r:id="rId76"/>
    <p:sldId id="371" r:id="rId77"/>
    <p:sldId id="372" r:id="rId78"/>
    <p:sldId id="313" r:id="rId79"/>
    <p:sldId id="314" r:id="rId80"/>
    <p:sldId id="315" r:id="rId81"/>
    <p:sldId id="316" r:id="rId82"/>
    <p:sldId id="317" r:id="rId83"/>
    <p:sldId id="318" r:id="rId84"/>
    <p:sldId id="319" r:id="rId85"/>
    <p:sldId id="320" r:id="rId86"/>
    <p:sldId id="321" r:id="rId87"/>
    <p:sldId id="322" r:id="rId88"/>
    <p:sldId id="468" r:id="rId89"/>
    <p:sldId id="469" r:id="rId90"/>
    <p:sldId id="470" r:id="rId91"/>
    <p:sldId id="471" r:id="rId92"/>
    <p:sldId id="472" r:id="rId93"/>
    <p:sldId id="473" r:id="rId94"/>
    <p:sldId id="474" r:id="rId95"/>
    <p:sldId id="475" r:id="rId96"/>
    <p:sldId id="476" r:id="rId97"/>
    <p:sldId id="323" r:id="rId98"/>
    <p:sldId id="324" r:id="rId99"/>
    <p:sldId id="325" r:id="rId100"/>
    <p:sldId id="326" r:id="rId101"/>
    <p:sldId id="327" r:id="rId102"/>
    <p:sldId id="328" r:id="rId103"/>
    <p:sldId id="329" r:id="rId104"/>
    <p:sldId id="330" r:id="rId105"/>
    <p:sldId id="331" r:id="rId106"/>
    <p:sldId id="332" r:id="rId107"/>
    <p:sldId id="420" r:id="rId108"/>
    <p:sldId id="421" r:id="rId109"/>
    <p:sldId id="422" r:id="rId110"/>
    <p:sldId id="423" r:id="rId111"/>
    <p:sldId id="424" r:id="rId112"/>
    <p:sldId id="425" r:id="rId113"/>
    <p:sldId id="426" r:id="rId114"/>
    <p:sldId id="304" r:id="rId115"/>
    <p:sldId id="305" r:id="rId116"/>
    <p:sldId id="306" r:id="rId117"/>
    <p:sldId id="307" r:id="rId118"/>
    <p:sldId id="308" r:id="rId119"/>
    <p:sldId id="309" r:id="rId120"/>
    <p:sldId id="310" r:id="rId121"/>
    <p:sldId id="311" r:id="rId122"/>
    <p:sldId id="312" r:id="rId123"/>
    <p:sldId id="427" r:id="rId124"/>
    <p:sldId id="431" r:id="rId125"/>
    <p:sldId id="432" r:id="rId126"/>
    <p:sldId id="429" r:id="rId127"/>
    <p:sldId id="428" r:id="rId128"/>
    <p:sldId id="450" r:id="rId129"/>
    <p:sldId id="477" r:id="rId130"/>
    <p:sldId id="478" r:id="rId131"/>
    <p:sldId id="479" r:id="rId132"/>
    <p:sldId id="333" r:id="rId133"/>
    <p:sldId id="438" r:id="rId134"/>
    <p:sldId id="334" r:id="rId135"/>
    <p:sldId id="335" r:id="rId136"/>
    <p:sldId id="336" r:id="rId137"/>
    <p:sldId id="338" r:id="rId138"/>
    <p:sldId id="339" r:id="rId139"/>
    <p:sldId id="340" r:id="rId140"/>
    <p:sldId id="337" r:id="rId141"/>
    <p:sldId id="341" r:id="rId142"/>
    <p:sldId id="342" r:id="rId143"/>
    <p:sldId id="343" r:id="rId144"/>
    <p:sldId id="344" r:id="rId145"/>
    <p:sldId id="345" r:id="rId146"/>
    <p:sldId id="346" r:id="rId147"/>
    <p:sldId id="347" r:id="rId148"/>
    <p:sldId id="350" r:id="rId149"/>
    <p:sldId id="351" r:id="rId150"/>
    <p:sldId id="352" r:id="rId151"/>
    <p:sldId id="353" r:id="rId152"/>
    <p:sldId id="354" r:id="rId153"/>
    <p:sldId id="355" r:id="rId154"/>
    <p:sldId id="356" r:id="rId155"/>
    <p:sldId id="357" r:id="rId156"/>
    <p:sldId id="359" r:id="rId157"/>
    <p:sldId id="360" r:id="rId158"/>
    <p:sldId id="361" r:id="rId159"/>
    <p:sldId id="362" r:id="rId160"/>
    <p:sldId id="363" r:id="rId161"/>
    <p:sldId id="364" r:id="rId162"/>
    <p:sldId id="487" r:id="rId163"/>
    <p:sldId id="488" r:id="rId164"/>
    <p:sldId id="480" r:id="rId165"/>
    <p:sldId id="489" r:id="rId166"/>
    <p:sldId id="490" r:id="rId167"/>
    <p:sldId id="491" r:id="rId168"/>
    <p:sldId id="492" r:id="rId169"/>
    <p:sldId id="493" r:id="rId170"/>
    <p:sldId id="494" r:id="rId171"/>
    <p:sldId id="495" r:id="rId172"/>
    <p:sldId id="281" r:id="rId173"/>
    <p:sldId id="496" r:id="rId174"/>
    <p:sldId id="365" r:id="rId175"/>
    <p:sldId id="297" r:id="rId1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766" autoAdjust="0"/>
  </p:normalViewPr>
  <p:slideViewPr>
    <p:cSldViewPr snapToGrid="0">
      <p:cViewPr varScale="1">
        <p:scale>
          <a:sx n="49" d="100"/>
          <a:sy n="49" d="100"/>
        </p:scale>
        <p:origin x="13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8E401-B340-4F4E-A2D8-2A0813527D41}" type="datetimeFigureOut">
              <a:rPr lang="zh-CN" altLang="en-US" smtClean="0"/>
              <a:t>2020/2/8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A5F52C-71A8-414A-AE52-E974FBD107DC}" type="slidenum">
              <a:rPr lang="zh-CN" altLang="en-US" smtClean="0"/>
              <a:t>‹#›</a:t>
            </a:fld>
            <a:endParaRPr lang="zh-CN" altLang="en-US"/>
          </a:p>
        </p:txBody>
      </p:sp>
    </p:spTree>
    <p:extLst>
      <p:ext uri="{BB962C8B-B14F-4D97-AF65-F5344CB8AC3E}">
        <p14:creationId xmlns:p14="http://schemas.microsoft.com/office/powerpoint/2010/main" val="2907669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jangirrishabh.github.io/2016/07/09/virtual-car-IR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5</a:t>
            </a:fld>
            <a:endParaRPr lang="zh-CN" altLang="en-US"/>
          </a:p>
        </p:txBody>
      </p:sp>
    </p:spTree>
    <p:extLst>
      <p:ext uri="{BB962C8B-B14F-4D97-AF65-F5344CB8AC3E}">
        <p14:creationId xmlns:p14="http://schemas.microsoft.com/office/powerpoint/2010/main" val="3994026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原始目标肯定是要做一个最优策略，但是这个策略需要一个奖励函数或者回报函数作为指引，逆强化学习希望从观察到的一个最优行为中发现一个回报函数，然后用来指引学习最优策略。</a:t>
            </a:r>
            <a:endParaRPr lang="en-US" altLang="zh-CN" dirty="0"/>
          </a:p>
          <a:p>
            <a:endParaRPr lang="en-US" altLang="zh-CN" dirty="0"/>
          </a:p>
          <a:p>
            <a:r>
              <a:rPr lang="zh-CN" altLang="en-US" dirty="0"/>
              <a:t>给出一个框架图</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15</a:t>
            </a:fld>
            <a:endParaRPr lang="zh-CN" altLang="en-US"/>
          </a:p>
        </p:txBody>
      </p:sp>
    </p:spTree>
    <p:extLst>
      <p:ext uri="{BB962C8B-B14F-4D97-AF65-F5344CB8AC3E}">
        <p14:creationId xmlns:p14="http://schemas.microsoft.com/office/powerpoint/2010/main" val="16493201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尝试理解这两个公式背后的含义，为啥能够对数据噪声有抑制作用</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130</a:t>
            </a:fld>
            <a:endParaRPr lang="zh-CN" altLang="en-US"/>
          </a:p>
        </p:txBody>
      </p:sp>
    </p:spTree>
    <p:extLst>
      <p:ext uri="{BB962C8B-B14F-4D97-AF65-F5344CB8AC3E}">
        <p14:creationId xmlns:p14="http://schemas.microsoft.com/office/powerpoint/2010/main" val="39821213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131</a:t>
            </a:fld>
            <a:endParaRPr lang="zh-CN" altLang="en-US"/>
          </a:p>
        </p:txBody>
      </p:sp>
    </p:spTree>
    <p:extLst>
      <p:ext uri="{BB962C8B-B14F-4D97-AF65-F5344CB8AC3E}">
        <p14:creationId xmlns:p14="http://schemas.microsoft.com/office/powerpoint/2010/main" val="6180322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132</a:t>
            </a:fld>
            <a:endParaRPr lang="zh-CN" altLang="en-US"/>
          </a:p>
        </p:txBody>
      </p:sp>
    </p:spTree>
    <p:extLst>
      <p:ext uri="{BB962C8B-B14F-4D97-AF65-F5344CB8AC3E}">
        <p14:creationId xmlns:p14="http://schemas.microsoft.com/office/powerpoint/2010/main" val="11965293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但这里对不同任务的的定义并不是很</a:t>
            </a:r>
            <a:r>
              <a:rPr lang="en-US" altLang="zh-CN" dirty="0"/>
              <a:t>general</a:t>
            </a:r>
            <a:r>
              <a:rPr lang="zh-CN" altLang="en-US" dirty="0"/>
              <a:t>，它定义为同一个任务的不同场景。</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134</a:t>
            </a:fld>
            <a:endParaRPr lang="zh-CN" altLang="en-US"/>
          </a:p>
        </p:txBody>
      </p:sp>
    </p:spTree>
    <p:extLst>
      <p:ext uri="{BB962C8B-B14F-4D97-AF65-F5344CB8AC3E}">
        <p14:creationId xmlns:p14="http://schemas.microsoft.com/office/powerpoint/2010/main" val="34839717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目标其实就是一种有限制的泛化能力的体现，这里的限制是，它仍然是一种专用的人工智能，只能完成某个特定的任务了，而且任务范围限制很窄。唯一的泛化在于，他可以完成同一个任务中的不同环境的处理和学习。</a:t>
            </a:r>
            <a:endParaRPr lang="en-US" altLang="zh-CN"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135</a:t>
            </a:fld>
            <a:endParaRPr lang="zh-CN" altLang="en-US"/>
          </a:p>
        </p:txBody>
      </p:sp>
    </p:spTree>
    <p:extLst>
      <p:ext uri="{BB962C8B-B14F-4D97-AF65-F5344CB8AC3E}">
        <p14:creationId xmlns:p14="http://schemas.microsoft.com/office/powerpoint/2010/main" val="33477018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Imitation learning</a:t>
            </a:r>
            <a:r>
              <a:rPr lang="zh-CN" altLang="en-US" dirty="0"/>
              <a:t>的框架其实是我们的一个可借鉴的，可以参考它的代码来完成</a:t>
            </a:r>
            <a:endParaRPr lang="en-US" altLang="zh-CN" dirty="0"/>
          </a:p>
          <a:p>
            <a:endParaRPr lang="en-US" altLang="zh-CN" dirty="0"/>
          </a:p>
          <a:p>
            <a:r>
              <a:rPr lang="zh-CN" altLang="en-US" dirty="0"/>
              <a:t>训练过程中用的是成对儿的示例数据。</a:t>
            </a:r>
          </a:p>
        </p:txBody>
      </p:sp>
      <p:sp>
        <p:nvSpPr>
          <p:cNvPr id="4" name="灯片编号占位符 3"/>
          <p:cNvSpPr>
            <a:spLocks noGrp="1"/>
          </p:cNvSpPr>
          <p:nvPr>
            <p:ph type="sldNum" sz="quarter" idx="5"/>
          </p:nvPr>
        </p:nvSpPr>
        <p:spPr/>
        <p:txBody>
          <a:bodyPr/>
          <a:lstStyle/>
          <a:p>
            <a:fld id="{56C9F3F9-8039-4780-AEF5-BDCDBD8FF228}" type="slidenum">
              <a:rPr lang="zh-CN" altLang="en-US" smtClean="0"/>
              <a:t>137</a:t>
            </a:fld>
            <a:endParaRPr lang="zh-CN" altLang="en-US"/>
          </a:p>
        </p:txBody>
      </p:sp>
    </p:spTree>
    <p:extLst>
      <p:ext uri="{BB962C8B-B14F-4D97-AF65-F5344CB8AC3E}">
        <p14:creationId xmlns:p14="http://schemas.microsoft.com/office/powerpoint/2010/main" val="33386643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138</a:t>
            </a:fld>
            <a:endParaRPr lang="zh-CN" altLang="en-US"/>
          </a:p>
        </p:txBody>
      </p:sp>
    </p:spTree>
    <p:extLst>
      <p:ext uri="{BB962C8B-B14F-4D97-AF65-F5344CB8AC3E}">
        <p14:creationId xmlns:p14="http://schemas.microsoft.com/office/powerpoint/2010/main" val="33898038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139</a:t>
            </a:fld>
            <a:endParaRPr lang="zh-CN" altLang="en-US"/>
          </a:p>
        </p:txBody>
      </p:sp>
    </p:spTree>
    <p:extLst>
      <p:ext uri="{BB962C8B-B14F-4D97-AF65-F5344CB8AC3E}">
        <p14:creationId xmlns:p14="http://schemas.microsoft.com/office/powerpoint/2010/main" val="31912763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红绿蓝，分别代表三种网络</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141</a:t>
            </a:fld>
            <a:endParaRPr lang="zh-CN" altLang="en-US"/>
          </a:p>
        </p:txBody>
      </p:sp>
    </p:spTree>
    <p:extLst>
      <p:ext uri="{BB962C8B-B14F-4D97-AF65-F5344CB8AC3E}">
        <p14:creationId xmlns:p14="http://schemas.microsoft.com/office/powerpoint/2010/main" val="12759779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这篇文章中输入的示例还是一个坐标值，不是图像</a:t>
            </a:r>
            <a:endParaRPr lang="en-US" altLang="zh-CN" dirty="0"/>
          </a:p>
          <a:p>
            <a:r>
              <a:rPr lang="zh-CN" altLang="en-US" dirty="0"/>
              <a:t>需要了解 </a:t>
            </a:r>
            <a:r>
              <a:rPr lang="en-US" altLang="zh-CN" dirty="0"/>
              <a:t>attention </a:t>
            </a:r>
            <a:r>
              <a:rPr lang="zh-CN" altLang="en-US" dirty="0"/>
              <a:t>的基本实现方法：</a:t>
            </a:r>
            <a:r>
              <a:rPr lang="en-US" altLang="zh-CN" dirty="0"/>
              <a:t>Attention</a:t>
            </a:r>
            <a:r>
              <a:rPr lang="zh-CN" altLang="en-US" dirty="0"/>
              <a:t>的出现就是为了两个目的：</a:t>
            </a:r>
            <a:r>
              <a:rPr lang="en-US" altLang="zh-CN" dirty="0"/>
              <a:t>1. </a:t>
            </a:r>
            <a:r>
              <a:rPr lang="zh-CN" altLang="en-US" dirty="0"/>
              <a:t>减小处理高维输入数据的计算负担，通过结构化的选取输入的子集，降低数据维度。</a:t>
            </a:r>
            <a:r>
              <a:rPr lang="en-US" altLang="zh-CN" dirty="0"/>
              <a:t>2. “</a:t>
            </a:r>
            <a:r>
              <a:rPr lang="zh-CN" altLang="en-US" dirty="0"/>
              <a:t>去伪存真”，让任务处理系统更专注于找到输入数据中显著的与当前输出相关的有用信息，从而提高输出的质量。</a:t>
            </a:r>
            <a:r>
              <a:rPr lang="en-US" altLang="zh-CN" dirty="0"/>
              <a:t>Attention</a:t>
            </a:r>
            <a:r>
              <a:rPr lang="zh-CN" altLang="en-US" dirty="0"/>
              <a:t>模型的最终目的是帮助类似编解码器这样的框架，更好的学到多种内容模态之间的相互关系，从而更好的表示这些信息，克服其无法解释从而很难设计的缺陷。从上述的研究问题可以发现，</a:t>
            </a:r>
            <a:r>
              <a:rPr lang="en-US" altLang="zh-CN" dirty="0"/>
              <a:t>Attention</a:t>
            </a:r>
            <a:r>
              <a:rPr lang="zh-CN" altLang="en-US" dirty="0"/>
              <a:t>机制非常适合于推理多种不同模态数据之间的相互映射关系，这种关系很难解释，很隐蔽也很复杂，这正是</a:t>
            </a:r>
            <a:r>
              <a:rPr lang="en-US" altLang="zh-CN" dirty="0"/>
              <a:t>Attention</a:t>
            </a:r>
            <a:r>
              <a:rPr lang="zh-CN" altLang="en-US" dirty="0"/>
              <a:t>的优势</a:t>
            </a:r>
            <a:r>
              <a:rPr lang="en-US" altLang="zh-CN" dirty="0"/>
              <a:t>—</a:t>
            </a:r>
            <a:r>
              <a:rPr lang="zh-CN" altLang="en-US" dirty="0"/>
              <a:t>不需要监督信号，对于上述这种认知先验极少的问题，显得极为有效。</a:t>
            </a:r>
          </a:p>
          <a:p>
            <a:r>
              <a:rPr lang="zh-CN" altLang="en-US" dirty="0"/>
              <a:t>原文：</a:t>
            </a:r>
            <a:r>
              <a:rPr lang="en-US" altLang="zh-CN" dirty="0"/>
              <a:t>https://blog.csdn.net/joshuaxx316/article/details/70665388 </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142</a:t>
            </a:fld>
            <a:endParaRPr lang="zh-CN" altLang="en-US"/>
          </a:p>
        </p:txBody>
      </p:sp>
    </p:spTree>
    <p:extLst>
      <p:ext uri="{BB962C8B-B14F-4D97-AF65-F5344CB8AC3E}">
        <p14:creationId xmlns:p14="http://schemas.microsoft.com/office/powerpoint/2010/main" val="353104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原始目标肯定是要做一个最优策略，但是这个策略需要一个奖励函数或者回报函数作为指引，逆强化学习希望从观察到的一个最优行为中发现一个回报函数，然后用来指引学习最优策略。</a:t>
            </a:r>
            <a:endParaRPr lang="en-US" altLang="zh-CN" dirty="0"/>
          </a:p>
          <a:p>
            <a:endParaRPr lang="en-US" altLang="zh-CN" dirty="0"/>
          </a:p>
          <a:p>
            <a:r>
              <a:rPr lang="zh-CN" altLang="en-US" dirty="0"/>
              <a:t>给出一个框架图</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16</a:t>
            </a:fld>
            <a:endParaRPr lang="zh-CN" altLang="en-US"/>
          </a:p>
        </p:txBody>
      </p:sp>
    </p:spTree>
    <p:extLst>
      <p:ext uri="{BB962C8B-B14F-4D97-AF65-F5344CB8AC3E}">
        <p14:creationId xmlns:p14="http://schemas.microsoft.com/office/powerpoint/2010/main" val="3584470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143</a:t>
            </a:fld>
            <a:endParaRPr lang="zh-CN" altLang="en-US"/>
          </a:p>
        </p:txBody>
      </p:sp>
    </p:spTree>
    <p:extLst>
      <p:ext uri="{BB962C8B-B14F-4D97-AF65-F5344CB8AC3E}">
        <p14:creationId xmlns:p14="http://schemas.microsoft.com/office/powerpoint/2010/main" val="22234954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17</a:t>
            </a:r>
            <a:r>
              <a:rPr lang="zh-CN" altLang="en-US" dirty="0"/>
              <a:t>年的文章</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148</a:t>
            </a:fld>
            <a:endParaRPr lang="zh-CN" altLang="en-US"/>
          </a:p>
        </p:txBody>
      </p:sp>
    </p:spTree>
    <p:extLst>
      <p:ext uri="{BB962C8B-B14F-4D97-AF65-F5344CB8AC3E}">
        <p14:creationId xmlns:p14="http://schemas.microsoft.com/office/powerpoint/2010/main" val="2858303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149</a:t>
            </a:fld>
            <a:endParaRPr lang="zh-CN" altLang="en-US"/>
          </a:p>
        </p:txBody>
      </p:sp>
    </p:spTree>
    <p:extLst>
      <p:ext uri="{BB962C8B-B14F-4D97-AF65-F5344CB8AC3E}">
        <p14:creationId xmlns:p14="http://schemas.microsoft.com/office/powerpoint/2010/main" val="5429246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难点在于：针对某个特殊任务不能得到足够多的示例样本，</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151</a:t>
            </a:fld>
            <a:endParaRPr lang="zh-CN" altLang="en-US"/>
          </a:p>
        </p:txBody>
      </p:sp>
    </p:spTree>
    <p:extLst>
      <p:ext uri="{BB962C8B-B14F-4D97-AF65-F5344CB8AC3E}">
        <p14:creationId xmlns:p14="http://schemas.microsoft.com/office/powerpoint/2010/main" val="17899564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从每个演示者那里可以观测到多个任务的示例。</a:t>
            </a:r>
            <a:endParaRPr lang="en-US" altLang="zh-CN" dirty="0"/>
          </a:p>
          <a:p>
            <a:r>
              <a:rPr lang="zh-CN" altLang="en-US" dirty="0"/>
              <a:t>现在还都是动作策略的迁移。这篇文章希望迁移</a:t>
            </a:r>
            <a:r>
              <a:rPr lang="en-US" altLang="zh-CN" dirty="0"/>
              <a:t>reward</a:t>
            </a:r>
            <a:r>
              <a:rPr lang="zh-CN" altLang="en-US" dirty="0"/>
              <a:t>。</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152</a:t>
            </a:fld>
            <a:endParaRPr lang="zh-CN" altLang="en-US"/>
          </a:p>
        </p:txBody>
      </p:sp>
    </p:spTree>
    <p:extLst>
      <p:ext uri="{BB962C8B-B14F-4D97-AF65-F5344CB8AC3E}">
        <p14:creationId xmlns:p14="http://schemas.microsoft.com/office/powerpoint/2010/main" val="26346743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这里观察到的现象是在示例学习时，很多示例的演示者会对每个状态有一种</a:t>
            </a:r>
            <a:r>
              <a:rPr lang="zh-CN" altLang="en-US" b="1" dirty="0"/>
              <a:t>固有的偏好</a:t>
            </a:r>
            <a:endParaRPr lang="en-US" altLang="zh-CN" b="1" dirty="0"/>
          </a:p>
          <a:p>
            <a:r>
              <a:rPr lang="zh-CN" altLang="en-US" b="0" i="0" baseline="0" dirty="0"/>
              <a:t>在面临新任务时并不急于改变某些状态固有的奖励，而是，对内在的奖励函数进行小幅度修改，产生与新任务相关的奖励函数并用它规划新的任务。</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153</a:t>
            </a:fld>
            <a:endParaRPr lang="zh-CN" altLang="en-US"/>
          </a:p>
        </p:txBody>
      </p:sp>
    </p:spTree>
    <p:extLst>
      <p:ext uri="{BB962C8B-B14F-4D97-AF65-F5344CB8AC3E}">
        <p14:creationId xmlns:p14="http://schemas.microsoft.com/office/powerpoint/2010/main" val="334341758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把每个任务的奖励函数建模为，在固有的基础函数条件上的概率分布，然后估计出最有可能产生与本任务相关的示例数据的奖励函数。</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154</a:t>
            </a:fld>
            <a:endParaRPr lang="zh-CN" altLang="en-US"/>
          </a:p>
        </p:txBody>
      </p:sp>
    </p:spTree>
    <p:extLst>
      <p:ext uri="{BB962C8B-B14F-4D97-AF65-F5344CB8AC3E}">
        <p14:creationId xmlns:p14="http://schemas.microsoft.com/office/powerpoint/2010/main" val="34204352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157</a:t>
            </a:fld>
            <a:endParaRPr lang="zh-CN" altLang="en-US"/>
          </a:p>
        </p:txBody>
      </p:sp>
    </p:spTree>
    <p:extLst>
      <p:ext uri="{BB962C8B-B14F-4D97-AF65-F5344CB8AC3E}">
        <p14:creationId xmlns:p14="http://schemas.microsoft.com/office/powerpoint/2010/main" val="13536957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这里会有两部分</a:t>
            </a:r>
            <a:r>
              <a:rPr lang="en-US" altLang="zh-CN" dirty="0"/>
              <a:t>loss </a:t>
            </a:r>
            <a:r>
              <a:rPr lang="zh-CN" altLang="en-US" dirty="0"/>
              <a:t>，一部分是</a:t>
            </a:r>
            <a:r>
              <a:rPr lang="en-US" altLang="zh-CN" dirty="0"/>
              <a:t>IRL</a:t>
            </a:r>
            <a:r>
              <a:rPr lang="zh-CN" altLang="en-US" dirty="0"/>
              <a:t>自己的损失，一部分是各个任务之间共享奖励的损失，那么接下来就来讨论这个损失如何定义</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158</a:t>
            </a:fld>
            <a:endParaRPr lang="zh-CN" altLang="en-US"/>
          </a:p>
        </p:txBody>
      </p:sp>
    </p:spTree>
    <p:extLst>
      <p:ext uri="{BB962C8B-B14F-4D97-AF65-F5344CB8AC3E}">
        <p14:creationId xmlns:p14="http://schemas.microsoft.com/office/powerpoint/2010/main" val="27383223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既然那个</a:t>
            </a:r>
            <a:r>
              <a:rPr lang="en-US" altLang="zh-CN" dirty="0"/>
              <a:t>Z</a:t>
            </a:r>
            <a:r>
              <a:rPr lang="zh-CN" altLang="en-US" dirty="0"/>
              <a:t>大家都一样，为啥要加上呢？</a:t>
            </a:r>
            <a:endParaRPr lang="en-US" altLang="zh-CN" dirty="0"/>
          </a:p>
          <a:p>
            <a:r>
              <a:rPr lang="zh-CN" altLang="en-US" dirty="0"/>
              <a:t>重点还是在后面的</a:t>
            </a:r>
            <a:r>
              <a:rPr lang="en-US" altLang="zh-CN" dirty="0"/>
              <a:t>D</a:t>
            </a:r>
            <a:r>
              <a:rPr lang="zh-CN" altLang="en-US" dirty="0"/>
              <a:t>，可以是不同形式的距离，表征两个函数在同一个状态处的差异。可以是</a:t>
            </a:r>
            <a:r>
              <a:rPr lang="en-US" altLang="zh-CN" dirty="0"/>
              <a:t>L2,L1</a:t>
            </a:r>
            <a:r>
              <a:rPr lang="zh-CN" altLang="en-US" dirty="0"/>
              <a:t>，标准偏差，信息熵。</a:t>
            </a:r>
            <a:endParaRPr lang="en-US" altLang="zh-CN" dirty="0"/>
          </a:p>
          <a:p>
            <a:r>
              <a:rPr lang="zh-CN" altLang="en-US" dirty="0"/>
              <a:t>和基础分布差异越小越好，可是基础分布是什么呢？</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160</a:t>
            </a:fld>
            <a:endParaRPr lang="zh-CN" altLang="en-US"/>
          </a:p>
        </p:txBody>
      </p:sp>
    </p:spTree>
    <p:extLst>
      <p:ext uri="{BB962C8B-B14F-4D97-AF65-F5344CB8AC3E}">
        <p14:creationId xmlns:p14="http://schemas.microsoft.com/office/powerpoint/2010/main" val="3139930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原始目标肯定是要做一个最优策略，但是这个策略需要一个奖励函数或者回报函数作为指引，逆强化学习希望从观察到的一个最优行为中发现一个回报函数，然后用来指引学习最优策略。</a:t>
            </a:r>
            <a:endParaRPr lang="en-US" altLang="zh-CN" dirty="0"/>
          </a:p>
          <a:p>
            <a:endParaRPr lang="en-US" altLang="zh-CN" dirty="0"/>
          </a:p>
          <a:p>
            <a:r>
              <a:rPr lang="zh-CN" altLang="en-US" dirty="0"/>
              <a:t>给出一个框架图</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17</a:t>
            </a:fld>
            <a:endParaRPr lang="zh-CN" altLang="en-US"/>
          </a:p>
        </p:txBody>
      </p:sp>
    </p:spTree>
    <p:extLst>
      <p:ext uri="{BB962C8B-B14F-4D97-AF65-F5344CB8AC3E}">
        <p14:creationId xmlns:p14="http://schemas.microsoft.com/office/powerpoint/2010/main" val="13422370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161</a:t>
            </a:fld>
            <a:endParaRPr lang="zh-CN" altLang="en-US"/>
          </a:p>
        </p:txBody>
      </p:sp>
    </p:spTree>
    <p:extLst>
      <p:ext uri="{BB962C8B-B14F-4D97-AF65-F5344CB8AC3E}">
        <p14:creationId xmlns:p14="http://schemas.microsoft.com/office/powerpoint/2010/main" val="20811358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CVAE </a:t>
            </a:r>
            <a:r>
              <a:rPr lang="zh-CN" altLang="en-US" dirty="0"/>
              <a:t>与 </a:t>
            </a:r>
            <a:r>
              <a:rPr lang="en-US" altLang="zh-CN" dirty="0"/>
              <a:t>DQFD </a:t>
            </a:r>
            <a:r>
              <a:rPr lang="zh-CN" altLang="en-US"/>
              <a:t>结合，会有什么好处呢？</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168</a:t>
            </a:fld>
            <a:endParaRPr lang="zh-CN" altLang="en-US"/>
          </a:p>
        </p:txBody>
      </p:sp>
    </p:spTree>
    <p:extLst>
      <p:ext uri="{BB962C8B-B14F-4D97-AF65-F5344CB8AC3E}">
        <p14:creationId xmlns:p14="http://schemas.microsoft.com/office/powerpoint/2010/main" val="18607910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需要讨论的是：前提是，能够清楚描述自己的想法。第一，明确想法的可行性，第二，想法的唯一性，第三，如果没人做过，那么应该如何去实施</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169</a:t>
            </a:fld>
            <a:endParaRPr lang="zh-CN" altLang="en-US"/>
          </a:p>
        </p:txBody>
      </p:sp>
    </p:spTree>
    <p:extLst>
      <p:ext uri="{BB962C8B-B14F-4D97-AF65-F5344CB8AC3E}">
        <p14:creationId xmlns:p14="http://schemas.microsoft.com/office/powerpoint/2010/main" val="25688909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C9F3F9-8039-4780-AEF5-BDCDBD8FF228}" type="slidenum">
              <a:rPr lang="zh-CN" altLang="en-US" smtClean="0"/>
              <a:t>172</a:t>
            </a:fld>
            <a:endParaRPr lang="zh-CN" altLang="en-US"/>
          </a:p>
        </p:txBody>
      </p:sp>
    </p:spTree>
    <p:extLst>
      <p:ext uri="{BB962C8B-B14F-4D97-AF65-F5344CB8AC3E}">
        <p14:creationId xmlns:p14="http://schemas.microsoft.com/office/powerpoint/2010/main" val="183654494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可以先尝试人工建立有先验的反结构，然后再去寻找自动发掘的方法</a:t>
            </a:r>
            <a:endParaRPr lang="en-US" altLang="zh-CN" dirty="0"/>
          </a:p>
          <a:p>
            <a:r>
              <a:rPr lang="zh-CN" altLang="en-US" dirty="0"/>
              <a:t>也可以由某些固定的子单元，散落在各个功能中，进行重组，形成上层的抽象结构。那么问题就在于，如何选取大部分游戏都有的子单元呢？</a:t>
            </a:r>
            <a:endParaRPr lang="en-US" altLang="zh-CN" dirty="0"/>
          </a:p>
          <a:p>
            <a:r>
              <a:rPr lang="zh-CN" altLang="en-US" dirty="0"/>
              <a:t>这些子功能记忆区在什么程度的抽象上才能形成统一的内容呢？</a:t>
            </a:r>
            <a:endParaRPr lang="en-US" altLang="zh-CN" dirty="0"/>
          </a:p>
          <a:p>
            <a:r>
              <a:rPr lang="zh-CN" altLang="en-US" dirty="0"/>
              <a:t>比如，躲避攻击，这是一个大的概念，但是在不同的游戏中会表现为不同的表观特征，什么样的抽象过程才能得到这种语义层面的记忆信息呢？</a:t>
            </a:r>
            <a:endParaRPr lang="en-US" altLang="zh-CN" dirty="0"/>
          </a:p>
          <a:p>
            <a:r>
              <a:rPr lang="zh-CN" altLang="en-US" dirty="0"/>
              <a:t>每一个简单个体都在成长，个体在与周围个体之间进行比较时，总能找到一些共性，和一些功能互补，共性让他们聚类，功能互补让他们更加强大。其实，我们的成长就是在不断地比较相同和不同点的过程，把相同的尽量统一表达，把不同的想办法融合，让相似性最大的个体之间先进性融合，求同存异，用他们表现出来的整体性质去与其他个体（或个体的集合体）去比较。</a:t>
            </a:r>
            <a:endParaRPr lang="en-US" altLang="zh-CN" dirty="0"/>
          </a:p>
          <a:p>
            <a:r>
              <a:rPr lang="zh-CN" altLang="en-US" dirty="0"/>
              <a:t>这些能不能用参数共享来实现和解决呢？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173</a:t>
            </a:fld>
            <a:endParaRPr lang="zh-CN" altLang="en-US"/>
          </a:p>
        </p:txBody>
      </p:sp>
    </p:spTree>
    <p:extLst>
      <p:ext uri="{BB962C8B-B14F-4D97-AF65-F5344CB8AC3E}">
        <p14:creationId xmlns:p14="http://schemas.microsoft.com/office/powerpoint/2010/main" val="27526568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这篇文章中输入的示例还是一个坐标值，不是图像</a:t>
            </a:r>
            <a:endParaRPr lang="en-US" altLang="zh-CN" dirty="0"/>
          </a:p>
          <a:p>
            <a:r>
              <a:rPr lang="zh-CN" altLang="en-US" dirty="0"/>
              <a:t>需要了解 </a:t>
            </a:r>
            <a:r>
              <a:rPr lang="en-US" altLang="zh-CN" dirty="0"/>
              <a:t>attention </a:t>
            </a:r>
            <a:r>
              <a:rPr lang="zh-CN" altLang="en-US" dirty="0"/>
              <a:t>的基本实现方法：</a:t>
            </a:r>
            <a:r>
              <a:rPr lang="en-US" altLang="zh-CN" dirty="0"/>
              <a:t>Attention</a:t>
            </a:r>
            <a:r>
              <a:rPr lang="zh-CN" altLang="en-US" dirty="0"/>
              <a:t>的出现就是为了两个目的：</a:t>
            </a:r>
            <a:r>
              <a:rPr lang="en-US" altLang="zh-CN" dirty="0"/>
              <a:t>1. </a:t>
            </a:r>
            <a:r>
              <a:rPr lang="zh-CN" altLang="en-US" dirty="0"/>
              <a:t>减小处理高维输入数据的计算负担，通过结构化的选取输入的子集，降低数据维度。</a:t>
            </a:r>
            <a:r>
              <a:rPr lang="en-US" altLang="zh-CN" dirty="0"/>
              <a:t>2. “</a:t>
            </a:r>
            <a:r>
              <a:rPr lang="zh-CN" altLang="en-US" dirty="0"/>
              <a:t>去伪存真”，让任务处理系统更专注于找到输入数据中显著的与当前输出相关的有用信息，从而提高输出的质量。</a:t>
            </a:r>
            <a:r>
              <a:rPr lang="en-US" altLang="zh-CN" dirty="0"/>
              <a:t>Attention</a:t>
            </a:r>
            <a:r>
              <a:rPr lang="zh-CN" altLang="en-US" dirty="0"/>
              <a:t>模型的最终目的是帮助类似编解码器这样的框架，更好的学到多种内容模态之间的相互关系，从而更好的表示这些信息，克服其无法解释从而很难设计的缺陷。从上述的研究问题可以发现，</a:t>
            </a:r>
            <a:r>
              <a:rPr lang="en-US" altLang="zh-CN" dirty="0"/>
              <a:t>Attention</a:t>
            </a:r>
            <a:r>
              <a:rPr lang="zh-CN" altLang="en-US" dirty="0"/>
              <a:t>机制非常适合于推理多种不同模态数据之间的相互映射关系，这种关系很难解释，很隐蔽也很复杂，这正是</a:t>
            </a:r>
            <a:r>
              <a:rPr lang="en-US" altLang="zh-CN" dirty="0"/>
              <a:t>Attention</a:t>
            </a:r>
            <a:r>
              <a:rPr lang="zh-CN" altLang="en-US" dirty="0"/>
              <a:t>的优势</a:t>
            </a:r>
            <a:r>
              <a:rPr lang="en-US" altLang="zh-CN" dirty="0"/>
              <a:t>—</a:t>
            </a:r>
            <a:r>
              <a:rPr lang="zh-CN" altLang="en-US" dirty="0"/>
              <a:t>不需要监督信号，对于上述这种认知先验极少的问题，显得极为有效。</a:t>
            </a:r>
          </a:p>
          <a:p>
            <a:r>
              <a:rPr lang="zh-CN" altLang="en-US" dirty="0"/>
              <a:t>原文：</a:t>
            </a:r>
            <a:r>
              <a:rPr lang="en-US" altLang="zh-CN" dirty="0"/>
              <a:t>https://blog.csdn.net/joshuaxx316/article/details/70665388 </a:t>
            </a:r>
          </a:p>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174</a:t>
            </a:fld>
            <a:endParaRPr lang="zh-CN" altLang="en-US"/>
          </a:p>
        </p:txBody>
      </p:sp>
    </p:spTree>
    <p:extLst>
      <p:ext uri="{BB962C8B-B14F-4D97-AF65-F5344CB8AC3E}">
        <p14:creationId xmlns:p14="http://schemas.microsoft.com/office/powerpoint/2010/main" val="31826844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175</a:t>
            </a:fld>
            <a:endParaRPr lang="zh-CN" altLang="en-US"/>
          </a:p>
        </p:txBody>
      </p:sp>
    </p:spTree>
    <p:extLst>
      <p:ext uri="{BB962C8B-B14F-4D97-AF65-F5344CB8AC3E}">
        <p14:creationId xmlns:p14="http://schemas.microsoft.com/office/powerpoint/2010/main" val="2641572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RL </a:t>
            </a:r>
            <a:r>
              <a:rPr lang="zh-CN" altLang="en-US" dirty="0"/>
              <a:t>问题：状态空间有限，环境模型已知，回报函数已知，求一个最优策略</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18</a:t>
            </a:fld>
            <a:endParaRPr lang="zh-CN" altLang="en-US"/>
          </a:p>
        </p:txBody>
      </p:sp>
    </p:spTree>
    <p:extLst>
      <p:ext uri="{BB962C8B-B14F-4D97-AF65-F5344CB8AC3E}">
        <p14:creationId xmlns:p14="http://schemas.microsoft.com/office/powerpoint/2010/main" val="4067435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这里在重构奖励函数的时候希望它是稀疏的，怎么才能把这个思路反过来呢？也就是在稀疏函数的时候重构呢？</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19</a:t>
            </a:fld>
            <a:endParaRPr lang="zh-CN" altLang="en-US"/>
          </a:p>
        </p:txBody>
      </p:sp>
    </p:spTree>
    <p:extLst>
      <p:ext uri="{BB962C8B-B14F-4D97-AF65-F5344CB8AC3E}">
        <p14:creationId xmlns:p14="http://schemas.microsoft.com/office/powerpoint/2010/main" val="83575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20</a:t>
            </a:fld>
            <a:endParaRPr lang="zh-CN" altLang="en-US"/>
          </a:p>
        </p:txBody>
      </p:sp>
    </p:spTree>
    <p:extLst>
      <p:ext uri="{BB962C8B-B14F-4D97-AF65-F5344CB8AC3E}">
        <p14:creationId xmlns:p14="http://schemas.microsoft.com/office/powerpoint/2010/main" val="15567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其中原理并不是很理解，还要再看，这里的</a:t>
            </a:r>
            <a:r>
              <a:rPr lang="en-US" altLang="zh-CN" dirty="0"/>
              <a:t>\phi </a:t>
            </a:r>
            <a:r>
              <a:rPr lang="zh-CN" altLang="en-US" dirty="0"/>
              <a:t>有可能是各个维度的特征，</a:t>
            </a:r>
            <a:endParaRPr lang="en-US" altLang="zh-CN" dirty="0"/>
          </a:p>
          <a:p>
            <a:r>
              <a:rPr lang="zh-CN" altLang="en-US" dirty="0"/>
              <a:t>这个也是学徒学习的思想</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21</a:t>
            </a:fld>
            <a:endParaRPr lang="zh-CN" altLang="en-US"/>
          </a:p>
        </p:txBody>
      </p:sp>
    </p:spTree>
    <p:extLst>
      <p:ext uri="{BB962C8B-B14F-4D97-AF65-F5344CB8AC3E}">
        <p14:creationId xmlns:p14="http://schemas.microsoft.com/office/powerpoint/2010/main" val="3974499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已经是第三种情况了，这个时候并不是全空间已知</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22</a:t>
            </a:fld>
            <a:endParaRPr lang="zh-CN" altLang="en-US"/>
          </a:p>
        </p:txBody>
      </p:sp>
    </p:spTree>
    <p:extLst>
      <p:ext uri="{BB962C8B-B14F-4D97-AF65-F5344CB8AC3E}">
        <p14:creationId xmlns:p14="http://schemas.microsoft.com/office/powerpoint/2010/main" val="27009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23</a:t>
            </a:fld>
            <a:endParaRPr lang="zh-CN" altLang="en-US"/>
          </a:p>
        </p:txBody>
      </p:sp>
    </p:spTree>
    <p:extLst>
      <p:ext uri="{BB962C8B-B14F-4D97-AF65-F5344CB8AC3E}">
        <p14:creationId xmlns:p14="http://schemas.microsoft.com/office/powerpoint/2010/main" val="1276643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25</a:t>
            </a:fld>
            <a:endParaRPr lang="zh-CN" altLang="en-US"/>
          </a:p>
        </p:txBody>
      </p:sp>
    </p:spTree>
    <p:extLst>
      <p:ext uri="{BB962C8B-B14F-4D97-AF65-F5344CB8AC3E}">
        <p14:creationId xmlns:p14="http://schemas.microsoft.com/office/powerpoint/2010/main" val="3864883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这两种方法本质上是由模式识别算法中的监督学习分类引申过来的。一种强调宏观统计，一种强调微观结构。也可以对应到生成模型和判别模型中去，贝叶斯和</a:t>
            </a:r>
            <a:r>
              <a:rPr lang="en-US" altLang="zh-CN" dirty="0"/>
              <a:t>SVM</a:t>
            </a:r>
            <a:r>
              <a:rPr lang="zh-CN" altLang="en-US" dirty="0"/>
              <a:t>。</a:t>
            </a:r>
            <a:endParaRPr lang="en-US" altLang="zh-CN" dirty="0"/>
          </a:p>
          <a:p>
            <a:r>
              <a:rPr lang="zh-CN" altLang="en-US" dirty="0"/>
              <a:t>这里要弄清楚最大边际和结构化的区别</a:t>
            </a:r>
            <a:endParaRPr lang="en-US" altLang="zh-CN" dirty="0"/>
          </a:p>
          <a:p>
            <a:r>
              <a:rPr lang="zh-CN" altLang="en-US" dirty="0"/>
              <a:t>还有关于贝叶斯的</a:t>
            </a:r>
            <a:endParaRPr lang="en-US" altLang="zh-CN"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6</a:t>
            </a:fld>
            <a:endParaRPr lang="zh-CN" altLang="en-US"/>
          </a:p>
        </p:txBody>
      </p:sp>
    </p:spTree>
    <p:extLst>
      <p:ext uri="{BB962C8B-B14F-4D97-AF65-F5344CB8AC3E}">
        <p14:creationId xmlns:p14="http://schemas.microsoft.com/office/powerpoint/2010/main" val="2425031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Motivation a : </a:t>
            </a:r>
            <a:r>
              <a:rPr lang="zh-CN" altLang="en-US" dirty="0"/>
              <a:t>我们通常可以假设海狮顶球是为了得到食物，但是我们并不知道蜜蜂在采蜜的过程中是通过哪些因素来选择花朵的。</a:t>
            </a:r>
            <a:endParaRPr lang="en-US" altLang="zh-CN"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26</a:t>
            </a:fld>
            <a:endParaRPr lang="zh-CN" altLang="en-US"/>
          </a:p>
        </p:txBody>
      </p:sp>
    </p:spTree>
    <p:extLst>
      <p:ext uri="{BB962C8B-B14F-4D97-AF65-F5344CB8AC3E}">
        <p14:creationId xmlns:p14="http://schemas.microsoft.com/office/powerpoint/2010/main" val="227390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R</a:t>
            </a:r>
            <a:r>
              <a:rPr lang="zh-CN" altLang="en-US" dirty="0"/>
              <a:t>不只一个，比如</a:t>
            </a:r>
            <a:r>
              <a:rPr lang="en-US" altLang="zh-CN" dirty="0"/>
              <a:t>R</a:t>
            </a:r>
            <a:r>
              <a:rPr lang="zh-CN" altLang="en-US" dirty="0"/>
              <a:t>恒为零</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27</a:t>
            </a:fld>
            <a:endParaRPr lang="zh-CN" altLang="en-US"/>
          </a:p>
        </p:txBody>
      </p:sp>
    </p:spTree>
    <p:extLst>
      <p:ext uri="{BB962C8B-B14F-4D97-AF65-F5344CB8AC3E}">
        <p14:creationId xmlns:p14="http://schemas.microsoft.com/office/powerpoint/2010/main" val="2232358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第一个准则是，我们希望找到的</a:t>
            </a:r>
            <a:r>
              <a:rPr lang="en-US" altLang="zh-CN" dirty="0"/>
              <a:t>R</a:t>
            </a:r>
            <a:r>
              <a:rPr lang="zh-CN" altLang="en-US" dirty="0"/>
              <a:t>能够使得最优策略与次优策略之间的距离最大，这里的距离用</a:t>
            </a:r>
            <a:r>
              <a:rPr lang="en-US" altLang="zh-CN" dirty="0"/>
              <a:t>Q</a:t>
            </a:r>
            <a:r>
              <a:rPr lang="zh-CN" altLang="en-US" dirty="0"/>
              <a:t>值来衡量。第二个准则是，</a:t>
            </a:r>
            <a:r>
              <a:rPr lang="en-US" altLang="zh-CN" dirty="0"/>
              <a:t>R</a:t>
            </a:r>
            <a:r>
              <a:rPr lang="zh-CN" altLang="en-US" dirty="0"/>
              <a:t>尽量稀疏。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28</a:t>
            </a:fld>
            <a:endParaRPr lang="zh-CN" altLang="en-US"/>
          </a:p>
        </p:txBody>
      </p:sp>
    </p:spTree>
    <p:extLst>
      <p:ext uri="{BB962C8B-B14F-4D97-AF65-F5344CB8AC3E}">
        <p14:creationId xmlns:p14="http://schemas.microsoft.com/office/powerpoint/2010/main" val="121007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第一种情况的优化目标式。这里的</a:t>
            </a:r>
            <a:r>
              <a:rPr lang="en-US" altLang="zh-CN" dirty="0"/>
              <a:t>R</a:t>
            </a:r>
            <a:r>
              <a:rPr lang="zh-CN" altLang="en-US" dirty="0"/>
              <a:t>是一个</a:t>
            </a:r>
            <a:r>
              <a:rPr lang="en-US" altLang="zh-CN" dirty="0"/>
              <a:t>tabular</a:t>
            </a:r>
            <a:r>
              <a:rPr lang="zh-CN" altLang="en-US" dirty="0"/>
              <a:t>的形式，是矩阵。</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29</a:t>
            </a:fld>
            <a:endParaRPr lang="zh-CN" altLang="en-US"/>
          </a:p>
        </p:txBody>
      </p:sp>
    </p:spTree>
    <p:extLst>
      <p:ext uri="{BB962C8B-B14F-4D97-AF65-F5344CB8AC3E}">
        <p14:creationId xmlns:p14="http://schemas.microsoft.com/office/powerpoint/2010/main" val="4225985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第二种情况中把</a:t>
            </a:r>
            <a:r>
              <a:rPr lang="en-US" altLang="zh-CN" dirty="0"/>
              <a:t>R</a:t>
            </a:r>
            <a:r>
              <a:rPr lang="zh-CN" altLang="en-US" dirty="0"/>
              <a:t>写成是特征的线性组合函数，目标变成优化各个组合系数，使得</a:t>
            </a:r>
            <a:r>
              <a:rPr lang="en-US" altLang="zh-CN" dirty="0"/>
              <a:t>π</a:t>
            </a:r>
            <a:r>
              <a:rPr lang="zh-CN" altLang="en-US" dirty="0"/>
              <a:t>成为最优解。学徒学习那篇文章中把</a:t>
            </a:r>
            <a:r>
              <a:rPr lang="en-US" altLang="zh-CN" dirty="0"/>
              <a:t>R</a:t>
            </a:r>
            <a:r>
              <a:rPr lang="zh-CN" altLang="en-US" dirty="0"/>
              <a:t>重新记了一下，然后把值函数写成向量组合的形式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30</a:t>
            </a:fld>
            <a:endParaRPr lang="zh-CN" altLang="en-US"/>
          </a:p>
        </p:txBody>
      </p:sp>
    </p:spTree>
    <p:extLst>
      <p:ext uri="{BB962C8B-B14F-4D97-AF65-F5344CB8AC3E}">
        <p14:creationId xmlns:p14="http://schemas.microsoft.com/office/powerpoint/2010/main" val="3068461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第二种情况中把</a:t>
            </a:r>
            <a:r>
              <a:rPr lang="en-US" altLang="zh-CN" dirty="0"/>
              <a:t>R</a:t>
            </a:r>
            <a:r>
              <a:rPr lang="zh-CN" altLang="en-US" dirty="0"/>
              <a:t>写成是特征的线性组合函数，目标变成优化各个组合系数，使得</a:t>
            </a:r>
            <a:r>
              <a:rPr lang="en-US" altLang="zh-CN" dirty="0"/>
              <a:t>π</a:t>
            </a:r>
            <a:r>
              <a:rPr lang="zh-CN" altLang="en-US" dirty="0"/>
              <a:t>成为最优解。学徒学习那篇文章中把</a:t>
            </a:r>
            <a:r>
              <a:rPr lang="en-US" altLang="zh-CN" dirty="0"/>
              <a:t>R</a:t>
            </a:r>
            <a:r>
              <a:rPr lang="zh-CN" altLang="en-US" dirty="0"/>
              <a:t>重新记了一下，然后把值函数写成向量组合的形式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31</a:t>
            </a:fld>
            <a:endParaRPr lang="zh-CN" altLang="en-US"/>
          </a:p>
        </p:txBody>
      </p:sp>
    </p:spTree>
    <p:extLst>
      <p:ext uri="{BB962C8B-B14F-4D97-AF65-F5344CB8AC3E}">
        <p14:creationId xmlns:p14="http://schemas.microsoft.com/office/powerpoint/2010/main" val="2975628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μ</a:t>
            </a:r>
            <a:r>
              <a:rPr lang="zh-CN" altLang="en-US" dirty="0"/>
              <a:t>是个向量，它只与策略</a:t>
            </a:r>
            <a:r>
              <a:rPr lang="en-US" altLang="zh-CN" dirty="0"/>
              <a:t>π</a:t>
            </a:r>
            <a:r>
              <a:rPr lang="zh-CN" altLang="en-US" dirty="0"/>
              <a:t>有关，和回报函数没关系，叫做特征期望。在简单情况中，这种特征期望是在求优化之前就直接算出来的。当然这里假设了起点的同一性，进行比较</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32</a:t>
            </a:fld>
            <a:endParaRPr lang="zh-CN" altLang="en-US"/>
          </a:p>
        </p:txBody>
      </p:sp>
    </p:spTree>
    <p:extLst>
      <p:ext uri="{BB962C8B-B14F-4D97-AF65-F5344CB8AC3E}">
        <p14:creationId xmlns:p14="http://schemas.microsoft.com/office/powerpoint/2010/main" val="56441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已知的，找一个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中</m:t>
                    </m:r>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𝜇</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最</m:t>
                    </m:r>
                  </m:oMath>
                </a14:m>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r>
                  <a:rPr lang="en-US" altLang="zh-CN" b="0" i="0">
                    <a:latin typeface="Cambria Math" panose="02040503050406030204" pitchFamily="18" charset="0"/>
                  </a:rPr>
                  <a:t>𝜇_𝐸  </a:t>
                </a:r>
                <a:r>
                  <a:rPr lang="zh-CN" altLang="en-US" i="0">
                    <a:latin typeface="Cambria Math" panose="02040503050406030204" pitchFamily="18" charset="0"/>
                  </a:rPr>
                  <a:t>是</a:t>
                </a:r>
                <a:r>
                  <a:rPr lang="zh-CN" altLang="en-US" dirty="0"/>
                  <a:t>已知的，找一个</a:t>
                </a:r>
                <a:r>
                  <a:rPr lang="en-US" altLang="zh-CN" b="0" i="0">
                    <a:latin typeface="Cambria Math" panose="02040503050406030204" pitchFamily="18" charset="0"/>
                  </a:rPr>
                  <a:t>𝜇_𝑖</a:t>
                </a:r>
                <a:r>
                  <a:rPr lang="zh-CN" altLang="en-US" b="0" i="0">
                    <a:latin typeface="Cambria Math" panose="02040503050406030204" pitchFamily="18" charset="0"/>
                  </a:rPr>
                  <a:t> </a:t>
                </a:r>
                <a:r>
                  <a:rPr lang="zh-CN" altLang="en-US" i="0">
                    <a:latin typeface="Cambria Math" panose="02040503050406030204" pitchFamily="18" charset="0"/>
                  </a:rPr>
                  <a:t>中</a:t>
                </a:r>
                <a:r>
                  <a:rPr lang="zh-CN" altLang="en-US" dirty="0"/>
                  <a:t>与</a:t>
                </a:r>
                <a:r>
                  <a:rPr lang="en-US" altLang="zh-CN" b="0" i="0" dirty="0">
                    <a:latin typeface="Cambria Math" panose="02040503050406030204" pitchFamily="18" charset="0"/>
                  </a:rPr>
                  <a:t>𝜇_𝐸</a:t>
                </a:r>
                <a:r>
                  <a:rPr lang="zh-CN" altLang="en-US" b="0" i="0" dirty="0">
                    <a:latin typeface="Cambria Math" panose="02040503050406030204" pitchFamily="18" charset="0"/>
                  </a:rPr>
                  <a:t> </a:t>
                </a:r>
                <a:r>
                  <a:rPr lang="zh-CN" altLang="en-US" i="0" dirty="0">
                    <a:latin typeface="Cambria Math" panose="02040503050406030204" pitchFamily="18" charset="0"/>
                  </a:rPr>
                  <a:t>最</a:t>
                </a:r>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33</a:t>
            </a:fld>
            <a:endParaRPr lang="zh-CN" altLang="en-US"/>
          </a:p>
        </p:txBody>
      </p:sp>
    </p:spTree>
    <p:extLst>
      <p:ext uri="{BB962C8B-B14F-4D97-AF65-F5344CB8AC3E}">
        <p14:creationId xmlns:p14="http://schemas.microsoft.com/office/powerpoint/2010/main" val="3134730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已知的，找一个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中</m:t>
                    </m:r>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𝜇</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最</m:t>
                    </m:r>
                  </m:oMath>
                </a14:m>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r>
                  <a:rPr lang="en-US" altLang="zh-CN" b="0" i="0">
                    <a:latin typeface="Cambria Math" panose="02040503050406030204" pitchFamily="18" charset="0"/>
                  </a:rPr>
                  <a:t>𝜇_𝐸  </a:t>
                </a:r>
                <a:r>
                  <a:rPr lang="zh-CN" altLang="en-US" i="0">
                    <a:latin typeface="Cambria Math" panose="02040503050406030204" pitchFamily="18" charset="0"/>
                  </a:rPr>
                  <a:t>是</a:t>
                </a:r>
                <a:r>
                  <a:rPr lang="zh-CN" altLang="en-US" dirty="0"/>
                  <a:t>已知的，找一个</a:t>
                </a:r>
                <a:r>
                  <a:rPr lang="en-US" altLang="zh-CN" b="0" i="0">
                    <a:latin typeface="Cambria Math" panose="02040503050406030204" pitchFamily="18" charset="0"/>
                  </a:rPr>
                  <a:t>𝜇_𝑖</a:t>
                </a:r>
                <a:r>
                  <a:rPr lang="zh-CN" altLang="en-US" b="0" i="0">
                    <a:latin typeface="Cambria Math" panose="02040503050406030204" pitchFamily="18" charset="0"/>
                  </a:rPr>
                  <a:t> </a:t>
                </a:r>
                <a:r>
                  <a:rPr lang="zh-CN" altLang="en-US" i="0">
                    <a:latin typeface="Cambria Math" panose="02040503050406030204" pitchFamily="18" charset="0"/>
                  </a:rPr>
                  <a:t>中</a:t>
                </a:r>
                <a:r>
                  <a:rPr lang="zh-CN" altLang="en-US" dirty="0"/>
                  <a:t>与</a:t>
                </a:r>
                <a:r>
                  <a:rPr lang="en-US" altLang="zh-CN" b="0" i="0" dirty="0">
                    <a:latin typeface="Cambria Math" panose="02040503050406030204" pitchFamily="18" charset="0"/>
                  </a:rPr>
                  <a:t>𝜇_𝐸</a:t>
                </a:r>
                <a:r>
                  <a:rPr lang="zh-CN" altLang="en-US" b="0" i="0" dirty="0">
                    <a:latin typeface="Cambria Math" panose="02040503050406030204" pitchFamily="18" charset="0"/>
                  </a:rPr>
                  <a:t> </a:t>
                </a:r>
                <a:r>
                  <a:rPr lang="zh-CN" altLang="en-US" i="0" dirty="0">
                    <a:latin typeface="Cambria Math" panose="02040503050406030204" pitchFamily="18" charset="0"/>
                  </a:rPr>
                  <a:t>最</a:t>
                </a:r>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34</a:t>
            </a:fld>
            <a:endParaRPr lang="zh-CN" altLang="en-US"/>
          </a:p>
        </p:txBody>
      </p:sp>
    </p:spTree>
    <p:extLst>
      <p:ext uri="{BB962C8B-B14F-4D97-AF65-F5344CB8AC3E}">
        <p14:creationId xmlns:p14="http://schemas.microsoft.com/office/powerpoint/2010/main" val="3134730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我们的示例是最优的，但是只是一些轨迹，并没有给出全空间的最优策略。假设： </a:t>
            </a:r>
            <a:endParaRPr lang="en-US" altLang="zh-CN" dirty="0"/>
          </a:p>
          <a:p>
            <a:r>
              <a:rPr lang="zh-CN" altLang="en-US" dirty="0"/>
              <a:t>上一个算法中由于在所有状态上的策略都是已知的所以</a:t>
            </a:r>
            <a:r>
              <a:rPr lang="en-US" altLang="zh-CN" dirty="0"/>
              <a:t>V</a:t>
            </a:r>
            <a:r>
              <a:rPr lang="zh-CN" altLang="en-US" dirty="0"/>
              <a:t>是准确值，算就行；这里由于不是全空间都有轨迹经过的，而且每个状态在轨迹中出现的次数 也是不同的，所以是估计出来的。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35</a:t>
            </a:fld>
            <a:endParaRPr lang="zh-CN" altLang="en-US"/>
          </a:p>
        </p:txBody>
      </p:sp>
    </p:spTree>
    <p:extLst>
      <p:ext uri="{BB962C8B-B14F-4D97-AF65-F5344CB8AC3E}">
        <p14:creationId xmlns:p14="http://schemas.microsoft.com/office/powerpoint/2010/main" val="1288021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这里只介绍几种提升的思路，大致两类，一种是从数据直接提升，一种是开发背后的</a:t>
            </a:r>
            <a:r>
              <a:rPr lang="en-US" altLang="zh-CN" dirty="0"/>
              <a:t>reward function</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7</a:t>
            </a:fld>
            <a:endParaRPr lang="zh-CN" altLang="en-US"/>
          </a:p>
        </p:txBody>
      </p:sp>
    </p:spTree>
    <p:extLst>
      <p:ext uri="{BB962C8B-B14F-4D97-AF65-F5344CB8AC3E}">
        <p14:creationId xmlns:p14="http://schemas.microsoft.com/office/powerpoint/2010/main" val="1581687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目标式变成了。</a:t>
            </a:r>
            <a:r>
              <a:rPr lang="en-US" altLang="zh-CN" dirty="0"/>
              <a:t>P</a:t>
            </a:r>
            <a:r>
              <a:rPr lang="zh-CN" altLang="en-US" dirty="0"/>
              <a:t>是一个人工的权重，括号里的式子如果大于</a:t>
            </a:r>
            <a:r>
              <a:rPr lang="en-US" altLang="zh-CN" dirty="0"/>
              <a:t>0</a:t>
            </a:r>
            <a:r>
              <a:rPr lang="zh-CN" altLang="en-US" dirty="0"/>
              <a:t>权值是</a:t>
            </a:r>
            <a:r>
              <a:rPr lang="en-US" altLang="zh-CN" dirty="0"/>
              <a:t>1</a:t>
            </a:r>
            <a:r>
              <a:rPr lang="zh-CN" altLang="en-US" dirty="0"/>
              <a:t>，如果小于</a:t>
            </a:r>
            <a:r>
              <a:rPr lang="en-US" altLang="zh-CN" dirty="0"/>
              <a:t>0</a:t>
            </a:r>
            <a:r>
              <a:rPr lang="zh-CN" altLang="en-US" dirty="0"/>
              <a:t>权值是</a:t>
            </a:r>
            <a:r>
              <a:rPr lang="en-US" altLang="zh-CN" dirty="0"/>
              <a:t>2</a:t>
            </a:r>
            <a:r>
              <a:rPr lang="zh-CN" altLang="en-US" dirty="0"/>
              <a:t>。</a:t>
            </a:r>
            <a:endParaRPr lang="en-US" altLang="zh-CN" dirty="0"/>
          </a:p>
          <a:p>
            <a:r>
              <a:rPr lang="zh-CN" altLang="en-US" dirty="0"/>
              <a:t>这是三种基础算法</a:t>
            </a:r>
            <a:r>
              <a:rPr lang="en-US" altLang="zh-CN" dirty="0"/>
              <a:t>,</a:t>
            </a:r>
            <a:r>
              <a:rPr lang="zh-CN" altLang="en-US" dirty="0"/>
              <a:t>那么接下来是两个主要分类：</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36</a:t>
            </a:fld>
            <a:endParaRPr lang="zh-CN" altLang="en-US"/>
          </a:p>
        </p:txBody>
      </p:sp>
    </p:spTree>
    <p:extLst>
      <p:ext uri="{BB962C8B-B14F-4D97-AF65-F5344CB8AC3E}">
        <p14:creationId xmlns:p14="http://schemas.microsoft.com/office/powerpoint/2010/main" val="1228303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什么是最大边际？</a:t>
            </a:r>
            <a:endParaRPr lang="en-US" altLang="zh-CN" dirty="0"/>
          </a:p>
          <a:p>
            <a:r>
              <a:rPr lang="zh-CN" altLang="en-US" dirty="0"/>
              <a:t>学徒学习只有</a:t>
            </a:r>
            <a:r>
              <a:rPr lang="en-US" altLang="zh-CN" dirty="0"/>
              <a:t>IRL</a:t>
            </a:r>
            <a:r>
              <a:rPr lang="zh-CN" altLang="en-US" dirty="0"/>
              <a:t>这一种吗？</a:t>
            </a:r>
            <a:endParaRPr lang="en-US" altLang="zh-CN" dirty="0"/>
          </a:p>
          <a:p>
            <a:r>
              <a:rPr lang="zh-CN" altLang="en-US" dirty="0"/>
              <a:t>感觉学徒学习更应该属于模仿学习，那么模仿学习和逆强化学习有什么关系呢？有可能并不只是包含，可能是有交集的关系。学徒学习属于</a:t>
            </a:r>
            <a:r>
              <a:rPr lang="en-US" altLang="zh-CN" dirty="0"/>
              <a:t>IRL</a:t>
            </a:r>
            <a:r>
              <a:rPr lang="zh-CN" altLang="en-US" dirty="0"/>
              <a:t>，</a:t>
            </a:r>
            <a:r>
              <a:rPr lang="en-US" altLang="zh-CN" dirty="0"/>
              <a:t>IRL</a:t>
            </a:r>
            <a:r>
              <a:rPr lang="zh-CN" altLang="en-US" dirty="0"/>
              <a:t>属于模仿学习</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37</a:t>
            </a:fld>
            <a:endParaRPr lang="zh-CN" altLang="en-US"/>
          </a:p>
        </p:txBody>
      </p:sp>
    </p:spTree>
    <p:extLst>
      <p:ext uri="{BB962C8B-B14F-4D97-AF65-F5344CB8AC3E}">
        <p14:creationId xmlns:p14="http://schemas.microsoft.com/office/powerpoint/2010/main" val="1315416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用的是上一部分中的第二种方案，把奖励函数看成是特征的线性组合，然后去确定系数。</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38</a:t>
            </a:fld>
            <a:endParaRPr lang="zh-CN" altLang="en-US"/>
          </a:p>
        </p:txBody>
      </p:sp>
    </p:spTree>
    <p:extLst>
      <p:ext uri="{BB962C8B-B14F-4D97-AF65-F5344CB8AC3E}">
        <p14:creationId xmlns:p14="http://schemas.microsoft.com/office/powerpoint/2010/main" val="167505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基于</a:t>
            </a:r>
            <a:r>
              <a:rPr lang="en-US" altLang="zh-CN" dirty="0"/>
              <a:t>IRF</a:t>
            </a:r>
            <a:r>
              <a:rPr lang="zh-CN" altLang="en-US" dirty="0"/>
              <a:t>的学徒学习，希望能够学得示例数据背后潜在的模式，希望能够用这种潜在的模式重新学习策略。这种潜在模式也是一种中间层结构，需要稳定，简单，高效组合。（高效的组合方式这里采用的是线性方式）</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39</a:t>
            </a:fld>
            <a:endParaRPr lang="zh-CN" altLang="en-US"/>
          </a:p>
        </p:txBody>
      </p:sp>
    </p:spTree>
    <p:extLst>
      <p:ext uri="{BB962C8B-B14F-4D97-AF65-F5344CB8AC3E}">
        <p14:creationId xmlns:p14="http://schemas.microsoft.com/office/powerpoint/2010/main" val="1010957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40</a:t>
            </a:fld>
            <a:endParaRPr lang="zh-CN" altLang="en-US"/>
          </a:p>
        </p:txBody>
      </p:sp>
    </p:spTree>
    <p:extLst>
      <p:ext uri="{BB962C8B-B14F-4D97-AF65-F5344CB8AC3E}">
        <p14:creationId xmlns:p14="http://schemas.microsoft.com/office/powerpoint/2010/main" val="3258738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我们的目标不应该是得到的比专家系统还要好吗？怎么这里的目标却是永远都比不上专家系统了呢？</a:t>
            </a:r>
            <a:endParaRPr lang="en-US" altLang="zh-CN"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41</a:t>
            </a:fld>
            <a:endParaRPr lang="zh-CN" altLang="en-US"/>
          </a:p>
        </p:txBody>
      </p:sp>
    </p:spTree>
    <p:extLst>
      <p:ext uri="{BB962C8B-B14F-4D97-AF65-F5344CB8AC3E}">
        <p14:creationId xmlns:p14="http://schemas.microsoft.com/office/powerpoint/2010/main" val="1023882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我们的目标不应该是得到的比专家系统还要好吗？怎么这里的目标却是永远都比不上专家系统了呢？</a:t>
            </a:r>
            <a:endParaRPr lang="en-US" altLang="zh-CN"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42</a:t>
            </a:fld>
            <a:endParaRPr lang="zh-CN" altLang="en-US"/>
          </a:p>
        </p:txBody>
      </p:sp>
    </p:spTree>
    <p:extLst>
      <p:ext uri="{BB962C8B-B14F-4D97-AF65-F5344CB8AC3E}">
        <p14:creationId xmlns:p14="http://schemas.microsoft.com/office/powerpoint/2010/main" val="1561582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这个怎么感觉就是在做一个最优化的问题，在寻找最优的下降方向</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43</a:t>
            </a:fld>
            <a:endParaRPr lang="zh-CN" altLang="en-US"/>
          </a:p>
        </p:txBody>
      </p:sp>
    </p:spTree>
    <p:extLst>
      <p:ext uri="{BB962C8B-B14F-4D97-AF65-F5344CB8AC3E}">
        <p14:creationId xmlns:p14="http://schemas.microsoft.com/office/powerpoint/2010/main" val="2147002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3"/>
              </a:rPr>
              <a:t>https://jangirrishabh.github.io/2016/07/09/virtual-car-IRL/</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45</a:t>
            </a:fld>
            <a:endParaRPr lang="zh-CN" altLang="en-US"/>
          </a:p>
        </p:txBody>
      </p:sp>
    </p:spTree>
    <p:extLst>
      <p:ext uri="{BB962C8B-B14F-4D97-AF65-F5344CB8AC3E}">
        <p14:creationId xmlns:p14="http://schemas.microsoft.com/office/powerpoint/2010/main" val="4126625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46</a:t>
            </a:fld>
            <a:endParaRPr lang="zh-CN" altLang="en-US"/>
          </a:p>
        </p:txBody>
      </p:sp>
    </p:spTree>
    <p:extLst>
      <p:ext uri="{BB962C8B-B14F-4D97-AF65-F5344CB8AC3E}">
        <p14:creationId xmlns:p14="http://schemas.microsoft.com/office/powerpoint/2010/main" val="12807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定位，逆向强化学习在探讨强化学习问题的四个组成部分之一，奖励。提出问题的动机是在没有明确奖励的情况下，如何产生策略。最终的落脚点还是在产生的策略上，只不过我们要在没有奖励的情况下产生策略。没有奖励就意味着我们不能得到所谓回报函数，也就没有所谓的值函数，最开始的想法是，既然什么都没有，那么就竞争，类似于进化论的思想，资源有限，适者生存，让大量的个体在互相制约不断更替当中中涌现出一些内驱力。但是看文献发现，大家并不是这样做的，逆向强化学习，并非什么都没有，而是有专家示例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a:t>
            </a:fld>
            <a:endParaRPr lang="zh-CN" altLang="en-US"/>
          </a:p>
        </p:txBody>
      </p:sp>
    </p:spTree>
    <p:extLst>
      <p:ext uri="{BB962C8B-B14F-4D97-AF65-F5344CB8AC3E}">
        <p14:creationId xmlns:p14="http://schemas.microsoft.com/office/powerpoint/2010/main" val="1777529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最小化两个评价指标之间的距离（</a:t>
            </a:r>
            <a:r>
              <a:rPr lang="en-US" altLang="zh-CN" dirty="0"/>
              <a:t>margin</a:t>
            </a:r>
            <a:r>
              <a:rPr lang="zh-CN" altLang="en-US" dirty="0"/>
              <a:t>），这里的评价指标是</a:t>
            </a:r>
            <a:r>
              <a:rPr lang="en-US" altLang="zh-CN" dirty="0"/>
              <a:t>cost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47</a:t>
            </a:fld>
            <a:endParaRPr lang="zh-CN" altLang="en-US"/>
          </a:p>
        </p:txBody>
      </p:sp>
    </p:spTree>
    <p:extLst>
      <p:ext uri="{BB962C8B-B14F-4D97-AF65-F5344CB8AC3E}">
        <p14:creationId xmlns:p14="http://schemas.microsoft.com/office/powerpoint/2010/main" val="637734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48</a:t>
            </a:fld>
            <a:endParaRPr lang="zh-CN" altLang="en-US"/>
          </a:p>
        </p:txBody>
      </p:sp>
    </p:spTree>
    <p:extLst>
      <p:ext uri="{BB962C8B-B14F-4D97-AF65-F5344CB8AC3E}">
        <p14:creationId xmlns:p14="http://schemas.microsoft.com/office/powerpoint/2010/main" val="2422464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怎么有一种在仿</a:t>
            </a:r>
            <a:r>
              <a:rPr lang="en-US" altLang="zh-CN" dirty="0"/>
              <a:t>SVM</a:t>
            </a:r>
            <a:r>
              <a:rPr lang="zh-CN" altLang="en-US" dirty="0"/>
              <a:t>的感觉呢？</a:t>
            </a:r>
            <a:endParaRPr lang="en-US" altLang="zh-CN" dirty="0"/>
          </a:p>
          <a:p>
            <a:r>
              <a:rPr lang="zh-CN" altLang="en-US" dirty="0"/>
              <a:t>这种逆向学习有点儿像潜在模式挖掘，</a:t>
            </a:r>
            <a:r>
              <a:rPr lang="en-US" altLang="zh-CN" dirty="0"/>
              <a:t>SVM</a:t>
            </a:r>
            <a:r>
              <a:rPr lang="zh-CN" altLang="en-US" dirty="0"/>
              <a:t>火的时候他们就仿</a:t>
            </a:r>
            <a:r>
              <a:rPr lang="en-US" altLang="zh-CN" dirty="0"/>
              <a:t>SVM , </a:t>
            </a:r>
            <a:r>
              <a:rPr lang="zh-CN" altLang="en-US" dirty="0"/>
              <a:t>概率图模型火的时候就仿概率图，深度学习火就仿深度学习，</a:t>
            </a:r>
            <a:r>
              <a:rPr lang="en-US" altLang="zh-CN" dirty="0"/>
              <a:t>RL</a:t>
            </a:r>
            <a:r>
              <a:rPr lang="zh-CN" altLang="en-US" dirty="0"/>
              <a:t>火，就该仿</a:t>
            </a:r>
            <a:r>
              <a:rPr lang="en-US" altLang="zh-CN" dirty="0"/>
              <a:t>RL</a:t>
            </a:r>
            <a:r>
              <a:rPr lang="zh-CN" altLang="en-US" dirty="0"/>
              <a:t>了。</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49</a:t>
            </a:fld>
            <a:endParaRPr lang="zh-CN" altLang="en-US"/>
          </a:p>
        </p:txBody>
      </p:sp>
    </p:spTree>
    <p:extLst>
      <p:ext uri="{BB962C8B-B14F-4D97-AF65-F5344CB8AC3E}">
        <p14:creationId xmlns:p14="http://schemas.microsoft.com/office/powerpoint/2010/main" val="2500085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学习从特征到</a:t>
            </a:r>
            <a:r>
              <a:rPr lang="en-US" altLang="zh-CN" dirty="0"/>
              <a:t>cost</a:t>
            </a:r>
            <a:r>
              <a:rPr lang="zh-CN" altLang="en-US" dirty="0"/>
              <a:t>的映射</a:t>
            </a:r>
            <a:endParaRPr lang="en-US" altLang="zh-CN" dirty="0"/>
          </a:p>
          <a:p>
            <a:r>
              <a:rPr lang="zh-CN" altLang="en-US" dirty="0"/>
              <a:t>简单高效的结构化最大边际学习的方法</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50</a:t>
            </a:fld>
            <a:endParaRPr lang="zh-CN" altLang="en-US"/>
          </a:p>
        </p:txBody>
      </p:sp>
    </p:spTree>
    <p:extLst>
      <p:ext uri="{BB962C8B-B14F-4D97-AF65-F5344CB8AC3E}">
        <p14:creationId xmlns:p14="http://schemas.microsoft.com/office/powerpoint/2010/main" val="3247503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51</a:t>
            </a:fld>
            <a:endParaRPr lang="zh-CN" altLang="en-US"/>
          </a:p>
        </p:txBody>
      </p:sp>
    </p:spTree>
    <p:extLst>
      <p:ext uri="{BB962C8B-B14F-4D97-AF65-F5344CB8AC3E}">
        <p14:creationId xmlns:p14="http://schemas.microsoft.com/office/powerpoint/2010/main" val="1139627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52</a:t>
            </a:fld>
            <a:endParaRPr lang="zh-CN" altLang="en-US"/>
          </a:p>
        </p:txBody>
      </p:sp>
    </p:spTree>
    <p:extLst>
      <p:ext uri="{BB962C8B-B14F-4D97-AF65-F5344CB8AC3E}">
        <p14:creationId xmlns:p14="http://schemas.microsoft.com/office/powerpoint/2010/main" val="2723649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53</a:t>
            </a:fld>
            <a:endParaRPr lang="zh-CN" altLang="en-US"/>
          </a:p>
        </p:txBody>
      </p:sp>
    </p:spTree>
    <p:extLst>
      <p:ext uri="{BB962C8B-B14F-4D97-AF65-F5344CB8AC3E}">
        <p14:creationId xmlns:p14="http://schemas.microsoft.com/office/powerpoint/2010/main" val="918705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和前者的目标是相同的，都是</a:t>
            </a:r>
            <a:r>
              <a:rPr lang="en-US" altLang="zh-CN" dirty="0"/>
              <a:t>	</a:t>
            </a:r>
            <a:r>
              <a:rPr lang="zh-CN" altLang="en-US" dirty="0"/>
              <a:t>找到一个能够使得示例为最优表现的奖励函数。但是这里的方法不再是去求取一个数值或向量，而是定义了一个决策序列上的分布，我们认为奖励函数是由分布采样产生，引入了不确定性。它要解决的是一开始所说的退化问题，也就是求取一个最有可能产生专家轨迹的分布。但是这里的缺陷就是把它看成一种统计规律了，不太严格的解释就是在专家轨迹中各个状态动作对出现的频率作为基本依据。</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54</a:t>
            </a:fld>
            <a:endParaRPr lang="zh-CN" altLang="en-US"/>
          </a:p>
        </p:txBody>
      </p:sp>
    </p:spTree>
    <p:extLst>
      <p:ext uri="{BB962C8B-B14F-4D97-AF65-F5344CB8AC3E}">
        <p14:creationId xmlns:p14="http://schemas.microsoft.com/office/powerpoint/2010/main" val="641903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这里的</a:t>
                </a:r>
                <a:r>
                  <a:rPr lang="en-US" altLang="zh-CN" dirty="0" err="1"/>
                  <a:t>f_sj</a:t>
                </a:r>
                <a:r>
                  <a:rPr lang="zh-CN" altLang="en-US" dirty="0"/>
                  <a:t>和前文中的</a:t>
                </a:r>
                <a14:m>
                  <m:oMath xmlns:m="http://schemas.openxmlformats.org/officeDocument/2006/math">
                    <m:r>
                      <a:rPr lang="en-US" altLang="zh-CN" b="0" i="1" smtClean="0">
                        <a:latin typeface="Cambria Math" panose="02040503050406030204" pitchFamily="18" charset="0"/>
                      </a:rPr>
                      <m:t>𝜙</m:t>
                    </m:r>
                    <m:r>
                      <a:rPr lang="zh-CN" altLang="en-US" b="0" i="1" smtClean="0">
                        <a:latin typeface="Cambria Math" panose="02040503050406030204" pitchFamily="18" charset="0"/>
                      </a:rPr>
                      <m:t>是</m:t>
                    </m:r>
                  </m:oMath>
                </a14:m>
                <a:r>
                  <a:rPr lang="zh-CN" altLang="en-US" dirty="0"/>
                  <a:t>一样的是状态特征向量，</a:t>
                </a:r>
                <a14:m>
                  <m:oMath xmlns:m="http://schemas.openxmlformats.org/officeDocument/2006/math">
                    <m:r>
                      <a:rPr lang="en-US" altLang="zh-CN" b="0" i="1" smtClean="0">
                        <a:latin typeface="Cambria Math" panose="02040503050406030204" pitchFamily="18" charset="0"/>
                      </a:rPr>
                      <m:t>𝜉</m:t>
                    </m:r>
                    <m:r>
                      <a:rPr lang="zh-CN" altLang="en-US" b="0" i="1" smtClean="0">
                        <a:latin typeface="Cambria Math" panose="02040503050406030204" pitchFamily="18" charset="0"/>
                      </a:rPr>
                      <m:t>是</m:t>
                    </m:r>
                  </m:oMath>
                </a14:m>
                <a:r>
                  <a:rPr lang="zh-CN" altLang="en-US" dirty="0"/>
                  <a:t>轨迹，由状态动作对儿组成。每出现一次</a:t>
                </a:r>
                <a:r>
                  <a:rPr lang="en-US" altLang="zh-CN" dirty="0" err="1"/>
                  <a:t>sj</a:t>
                </a:r>
                <a:r>
                  <a:rPr lang="en-US" altLang="zh-CN" dirty="0"/>
                  <a:t> </a:t>
                </a:r>
                <a:r>
                  <a:rPr lang="zh-CN" altLang="en-US" dirty="0"/>
                  <a:t>就对</a:t>
                </a:r>
                <a:r>
                  <a:rPr lang="en-US" altLang="zh-CN" dirty="0"/>
                  <a:t>f</a:t>
                </a:r>
                <a:r>
                  <a:rPr lang="zh-CN" altLang="en-US" dirty="0"/>
                  <a:t>进行一次求和操作，然后我们最后对整个轨迹建立的</a:t>
                </a:r>
                <a:r>
                  <a:rPr lang="en-US" altLang="zh-CN" dirty="0"/>
                  <a:t>reward</a:t>
                </a:r>
                <a:r>
                  <a:rPr lang="zh-CN" altLang="en-US" dirty="0"/>
                  <a:t>函数写成中间的形式，然后目标变成求取每条轨迹出现的概率。左侧是</a:t>
                </a:r>
                <a:r>
                  <a:rPr lang="en-US" altLang="zh-CN" dirty="0"/>
                  <a:t>agent </a:t>
                </a:r>
                <a:r>
                  <a:rPr lang="zh-CN" altLang="en-US" dirty="0"/>
                  <a:t>做出来的，右侧是</a:t>
                </a:r>
                <a:r>
                  <a:rPr lang="en-US" altLang="zh-CN" dirty="0"/>
                  <a:t>expert </a:t>
                </a:r>
                <a:r>
                  <a:rPr lang="zh-CN" altLang="en-US" dirty="0"/>
                  <a:t>做出来的。在满足这个条件下，求熵最大的那个概率分布。</a:t>
                </a:r>
              </a:p>
            </p:txBody>
          </p:sp>
        </mc:Choice>
        <mc:Fallback xmlns="">
          <p:sp>
            <p:nvSpPr>
              <p:cNvPr id="3" name="备注占位符 2"/>
              <p:cNvSpPr>
                <a:spLocks noGrp="1"/>
              </p:cNvSpPr>
              <p:nvPr>
                <p:ph type="body" idx="1"/>
              </p:nvPr>
            </p:nvSpPr>
            <p:spPr/>
            <p:txBody>
              <a:bodyPr/>
              <a:lstStyle/>
              <a:p>
                <a:r>
                  <a:rPr lang="zh-CN" altLang="en-US" dirty="0"/>
                  <a:t>这里的</a:t>
                </a:r>
                <a:r>
                  <a:rPr lang="en-US" altLang="zh-CN" dirty="0" err="1"/>
                  <a:t>f_sj</a:t>
                </a:r>
                <a:r>
                  <a:rPr lang="zh-CN" altLang="en-US" dirty="0"/>
                  <a:t>和前文中的</a:t>
                </a:r>
                <a:r>
                  <a:rPr lang="en-US" altLang="zh-CN" b="0" i="0">
                    <a:latin typeface="Cambria Math" panose="02040503050406030204" pitchFamily="18" charset="0"/>
                  </a:rPr>
                  <a:t>𝜙</a:t>
                </a:r>
                <a:r>
                  <a:rPr lang="zh-CN" altLang="en-US" b="0" i="0">
                    <a:latin typeface="Cambria Math" panose="02040503050406030204" pitchFamily="18" charset="0"/>
                  </a:rPr>
                  <a:t>是</a:t>
                </a:r>
                <a:r>
                  <a:rPr lang="zh-CN" altLang="en-US" dirty="0"/>
                  <a:t>一样的是状态特征向量，</a:t>
                </a:r>
                <a:r>
                  <a:rPr lang="en-US" altLang="zh-CN" b="0" i="0">
                    <a:latin typeface="Cambria Math" panose="02040503050406030204" pitchFamily="18" charset="0"/>
                  </a:rPr>
                  <a:t>𝜉</a:t>
                </a:r>
                <a:r>
                  <a:rPr lang="zh-CN" altLang="en-US" b="0" i="0">
                    <a:latin typeface="Cambria Math" panose="02040503050406030204" pitchFamily="18" charset="0"/>
                  </a:rPr>
                  <a:t>是</a:t>
                </a:r>
                <a:r>
                  <a:rPr lang="zh-CN" altLang="en-US" dirty="0"/>
                  <a:t>轨迹，由状态动作对儿组成。每出现一次</a:t>
                </a:r>
                <a:r>
                  <a:rPr lang="en-US" altLang="zh-CN" dirty="0" err="1"/>
                  <a:t>sj</a:t>
                </a:r>
                <a:r>
                  <a:rPr lang="en-US" altLang="zh-CN" dirty="0"/>
                  <a:t> </a:t>
                </a:r>
                <a:r>
                  <a:rPr lang="zh-CN" altLang="en-US" dirty="0"/>
                  <a:t>就对</a:t>
                </a:r>
                <a:r>
                  <a:rPr lang="en-US" altLang="zh-CN" dirty="0"/>
                  <a:t>f</a:t>
                </a:r>
                <a:r>
                  <a:rPr lang="zh-CN" altLang="en-US" dirty="0"/>
                  <a:t>进行一次求和操作，然后我们最后对整个轨迹建立的</a:t>
                </a:r>
                <a:r>
                  <a:rPr lang="en-US" altLang="zh-CN" dirty="0"/>
                  <a:t>reward</a:t>
                </a:r>
                <a:r>
                  <a:rPr lang="zh-CN" altLang="en-US" dirty="0"/>
                  <a:t>函数写成中间的形式，然后目标变成求取每条轨迹出现的概率。左侧是</a:t>
                </a:r>
                <a:r>
                  <a:rPr lang="en-US" altLang="zh-CN" dirty="0"/>
                  <a:t>agent </a:t>
                </a:r>
                <a:r>
                  <a:rPr lang="zh-CN" altLang="en-US" dirty="0"/>
                  <a:t>做出来的，右侧是</a:t>
                </a:r>
                <a:r>
                  <a:rPr lang="en-US" altLang="zh-CN" dirty="0"/>
                  <a:t>expert </a:t>
                </a:r>
                <a:r>
                  <a:rPr lang="zh-CN" altLang="en-US" dirty="0"/>
                  <a:t>做出来的。在满足这个条件下，求熵最大的那个概率分布。</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55</a:t>
            </a:fld>
            <a:endParaRPr lang="zh-CN" altLang="en-US"/>
          </a:p>
        </p:txBody>
      </p:sp>
    </p:spTree>
    <p:extLst>
      <p:ext uri="{BB962C8B-B14F-4D97-AF65-F5344CB8AC3E}">
        <p14:creationId xmlns:p14="http://schemas.microsoft.com/office/powerpoint/2010/main" val="412135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最大熵就是当微观态出现的概率相同时，最有可能表现出来的宏观态，熵最大来表示。也是预测风险最小的一种分布。最大熵方法可以避免歧义性问题</a:t>
            </a:r>
            <a:endParaRPr lang="en-US" altLang="zh-CN" dirty="0"/>
          </a:p>
          <a:p>
            <a:r>
              <a:rPr lang="zh-CN" altLang="en-US" dirty="0"/>
              <a:t>后续还有一些求解的推导。用拉格朗日法推出最优解的形式，用梯度或者半梯度方法求。但是这里要求</a:t>
            </a:r>
            <a:r>
              <a:rPr lang="en-US" altLang="zh-CN" dirty="0"/>
              <a:t>T</a:t>
            </a:r>
            <a:r>
              <a:rPr lang="zh-CN" altLang="en-US" dirty="0"/>
              <a:t>是知道的</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56</a:t>
            </a:fld>
            <a:endParaRPr lang="zh-CN" altLang="en-US"/>
          </a:p>
        </p:txBody>
      </p:sp>
    </p:spTree>
    <p:extLst>
      <p:ext uri="{BB962C8B-B14F-4D97-AF65-F5344CB8AC3E}">
        <p14:creationId xmlns:p14="http://schemas.microsoft.com/office/powerpoint/2010/main" val="1488507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10</a:t>
            </a:fld>
            <a:endParaRPr lang="zh-CN" altLang="en-US"/>
          </a:p>
        </p:txBody>
      </p:sp>
    </p:spTree>
    <p:extLst>
      <p:ext uri="{BB962C8B-B14F-4D97-AF65-F5344CB8AC3E}">
        <p14:creationId xmlns:p14="http://schemas.microsoft.com/office/powerpoint/2010/main" val="3521064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求解过程中会遇到一个问题就是在半梯度下降的时候要用到模型，一旦问题中模型未知就不好办了。而解决模型未知的常见方法就是进行重要性采样，交叉熵就是以此为出发点提出的。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57</a:t>
            </a:fld>
            <a:endParaRPr lang="zh-CN" altLang="en-US"/>
          </a:p>
        </p:txBody>
      </p:sp>
    </p:spTree>
    <p:extLst>
      <p:ext uri="{BB962C8B-B14F-4D97-AF65-F5344CB8AC3E}">
        <p14:creationId xmlns:p14="http://schemas.microsoft.com/office/powerpoint/2010/main" val="40799714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最小化</a:t>
            </a:r>
            <a:r>
              <a:rPr lang="en-US" altLang="zh-CN" dirty="0"/>
              <a:t>baseline policy </a:t>
            </a:r>
            <a:r>
              <a:rPr lang="zh-CN" altLang="en-US" dirty="0"/>
              <a:t>所产生的轨迹分布与</a:t>
            </a:r>
            <a:r>
              <a:rPr lang="en-US" altLang="zh-CN" dirty="0"/>
              <a:t>learned policy </a:t>
            </a:r>
            <a:r>
              <a:rPr lang="zh-CN" altLang="en-US" dirty="0"/>
              <a:t>所产生轨迹分布之间的相对熵。是一种</a:t>
            </a:r>
            <a:r>
              <a:rPr lang="en-US" altLang="zh-CN" dirty="0"/>
              <a:t>model free</a:t>
            </a:r>
            <a:r>
              <a:rPr lang="zh-CN" altLang="en-US" dirty="0"/>
              <a:t>的方法，</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58</a:t>
            </a:fld>
            <a:endParaRPr lang="zh-CN" altLang="en-US"/>
          </a:p>
        </p:txBody>
      </p:sp>
    </p:spTree>
    <p:extLst>
      <p:ext uri="{BB962C8B-B14F-4D97-AF65-F5344CB8AC3E}">
        <p14:creationId xmlns:p14="http://schemas.microsoft.com/office/powerpoint/2010/main" val="3247678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zh-CN" altLang="en-US" dirty="0"/>
              <a:t>是要求的，</a:t>
            </a:r>
            <a:r>
              <a:rPr lang="en-US" altLang="zh-CN" dirty="0"/>
              <a:t>Q</a:t>
            </a:r>
            <a:r>
              <a:rPr lang="zh-CN" altLang="en-US" dirty="0"/>
              <a:t>是建议分布，都是定义在轨迹上的。求解过程中用到了重要性采样进行估计。</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59</a:t>
            </a:fld>
            <a:endParaRPr lang="zh-CN" altLang="en-US"/>
          </a:p>
        </p:txBody>
      </p:sp>
    </p:spTree>
    <p:extLst>
      <p:ext uri="{BB962C8B-B14F-4D97-AF65-F5344CB8AC3E}">
        <p14:creationId xmlns:p14="http://schemas.microsoft.com/office/powerpoint/2010/main" val="2515148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重要性采样在结果中的体现：经过一些推导，我们用重要采样的方法来估计半梯度下降问题中的</a:t>
            </a:r>
            <a:r>
              <a:rPr lang="en-US" altLang="zh-CN" dirty="0"/>
              <a:t>p(</a:t>
            </a:r>
            <a:r>
              <a:rPr lang="en-US" altLang="zh-CN" dirty="0" err="1"/>
              <a:t>t|theta</a:t>
            </a:r>
            <a:r>
              <a:rPr lang="en-US" altLang="zh-CN" dirty="0"/>
              <a:t>). </a:t>
            </a:r>
            <a:r>
              <a:rPr lang="zh-CN" altLang="en-US" dirty="0"/>
              <a:t>最后结果中的</a:t>
            </a:r>
            <a:r>
              <a:rPr lang="en-US" altLang="zh-CN" dirty="0"/>
              <a:t>u(t),π</a:t>
            </a:r>
            <a:r>
              <a:rPr lang="zh-CN" altLang="en-US" dirty="0"/>
              <a:t>（</a:t>
            </a:r>
            <a:r>
              <a:rPr lang="en-US" altLang="zh-CN" dirty="0"/>
              <a:t>t</a:t>
            </a:r>
            <a:r>
              <a:rPr lang="zh-CN" altLang="en-US" dirty="0"/>
              <a:t>）都是由轨迹中的频率计算得来。</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60</a:t>
            </a:fld>
            <a:endParaRPr lang="zh-CN" altLang="en-US"/>
          </a:p>
        </p:txBody>
      </p:sp>
    </p:spTree>
    <p:extLst>
      <p:ext uri="{BB962C8B-B14F-4D97-AF65-F5344CB8AC3E}">
        <p14:creationId xmlns:p14="http://schemas.microsoft.com/office/powerpoint/2010/main" val="238122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之所以把它归到这一类中，原因有二，一，它仍然认为我们示例轨迹是最好的，二，它的目标是得到一个能产生于示例轨迹同分布的策略。那么对策略的关注点仍然是统计形式的。具体的统计方法后面会提到。</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61</a:t>
            </a:fld>
            <a:endParaRPr lang="zh-CN" altLang="en-US"/>
          </a:p>
        </p:txBody>
      </p:sp>
    </p:spTree>
    <p:extLst>
      <p:ext uri="{BB962C8B-B14F-4D97-AF65-F5344CB8AC3E}">
        <p14:creationId xmlns:p14="http://schemas.microsoft.com/office/powerpoint/2010/main" val="3347324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 </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62</a:t>
            </a:fld>
            <a:endParaRPr lang="zh-CN" altLang="en-US"/>
          </a:p>
        </p:txBody>
      </p:sp>
    </p:spTree>
    <p:extLst>
      <p:ext uri="{BB962C8B-B14F-4D97-AF65-F5344CB8AC3E}">
        <p14:creationId xmlns:p14="http://schemas.microsoft.com/office/powerpoint/2010/main" val="2410569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64</a:t>
            </a:fld>
            <a:endParaRPr lang="zh-CN" altLang="en-US"/>
          </a:p>
        </p:txBody>
      </p:sp>
    </p:spTree>
    <p:extLst>
      <p:ext uri="{BB962C8B-B14F-4D97-AF65-F5344CB8AC3E}">
        <p14:creationId xmlns:p14="http://schemas.microsoft.com/office/powerpoint/2010/main" val="686059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65</a:t>
            </a:fld>
            <a:endParaRPr lang="zh-CN" altLang="en-US"/>
          </a:p>
        </p:txBody>
      </p:sp>
    </p:spTree>
    <p:extLst>
      <p:ext uri="{BB962C8B-B14F-4D97-AF65-F5344CB8AC3E}">
        <p14:creationId xmlns:p14="http://schemas.microsoft.com/office/powerpoint/2010/main" val="932202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66</a:t>
            </a:fld>
            <a:endParaRPr lang="zh-CN" altLang="en-US"/>
          </a:p>
        </p:txBody>
      </p:sp>
    </p:spTree>
    <p:extLst>
      <p:ext uri="{BB962C8B-B14F-4D97-AF65-F5344CB8AC3E}">
        <p14:creationId xmlns:p14="http://schemas.microsoft.com/office/powerpoint/2010/main" val="3481888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67</a:t>
            </a:fld>
            <a:endParaRPr lang="zh-CN" altLang="en-US"/>
          </a:p>
        </p:txBody>
      </p:sp>
    </p:spTree>
    <p:extLst>
      <p:ext uri="{BB962C8B-B14F-4D97-AF65-F5344CB8AC3E}">
        <p14:creationId xmlns:p14="http://schemas.microsoft.com/office/powerpoint/2010/main" val="2751606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也就是说我们的</a:t>
            </a:r>
            <a:r>
              <a:rPr lang="en-US" altLang="zh-CN" dirty="0"/>
              <a:t>agent </a:t>
            </a:r>
            <a:r>
              <a:rPr lang="zh-CN" altLang="en-US" dirty="0"/>
              <a:t>能够看到在某个环境中专家是怎么表现的</a:t>
            </a:r>
            <a:r>
              <a:rPr lang="en-US" altLang="zh-CN" dirty="0"/>
              <a:t>——behavior</a:t>
            </a:r>
            <a:r>
              <a:rPr lang="zh-CN" altLang="en-US" dirty="0"/>
              <a:t>。我们不知专家为什么要这么做，也就是我们不知道专家做每个动作的目标是什么</a:t>
            </a:r>
            <a:r>
              <a:rPr lang="en-US" altLang="zh-CN" dirty="0"/>
              <a:t>——reward</a:t>
            </a:r>
            <a:r>
              <a:rPr lang="zh-CN" altLang="en-US" dirty="0"/>
              <a:t>。逆向强化学习最开始的目的就是，我们从专家的</a:t>
            </a:r>
            <a:r>
              <a:rPr lang="en-US" altLang="zh-CN" dirty="0"/>
              <a:t>behavior</a:t>
            </a:r>
            <a:r>
              <a:rPr lang="zh-CN" altLang="en-US" dirty="0"/>
              <a:t>中去学习总结一个</a:t>
            </a:r>
            <a:r>
              <a:rPr lang="en-US" altLang="zh-CN" dirty="0"/>
              <a:t>reward function</a:t>
            </a:r>
            <a:r>
              <a:rPr lang="zh-CN" altLang="en-US" dirty="0"/>
              <a:t>，然后用这个</a:t>
            </a:r>
            <a:r>
              <a:rPr lang="en-US" altLang="zh-CN" dirty="0"/>
              <a:t>reward function</a:t>
            </a:r>
            <a:r>
              <a:rPr lang="zh-CN" altLang="en-US" dirty="0"/>
              <a:t>指导我们完成策略的学习（用值函数代或者策略迭代）</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11</a:t>
            </a:fld>
            <a:endParaRPr lang="zh-CN" altLang="en-US"/>
          </a:p>
        </p:txBody>
      </p:sp>
    </p:spTree>
    <p:extLst>
      <p:ext uri="{BB962C8B-B14F-4D97-AF65-F5344CB8AC3E}">
        <p14:creationId xmlns:p14="http://schemas.microsoft.com/office/powerpoint/2010/main" val="13475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17</a:t>
            </a:r>
            <a:r>
              <a:rPr lang="zh-CN" altLang="en-US" dirty="0"/>
              <a:t>）就是</a:t>
            </a:r>
            <a:r>
              <a:rPr lang="en-US" altLang="zh-CN" dirty="0"/>
              <a:t>GAN</a:t>
            </a:r>
            <a:r>
              <a:rPr lang="zh-CN" altLang="en-US" dirty="0"/>
              <a:t>判别器的更新方法，（</a:t>
            </a:r>
            <a:r>
              <a:rPr lang="en-US" altLang="zh-CN" dirty="0"/>
              <a:t>18</a:t>
            </a:r>
            <a:r>
              <a:rPr lang="zh-CN" altLang="en-US" dirty="0"/>
              <a:t>）就是用</a:t>
            </a:r>
            <a:r>
              <a:rPr lang="en-US" altLang="zh-CN" dirty="0"/>
              <a:t>TRPO</a:t>
            </a:r>
            <a:r>
              <a:rPr lang="zh-CN" altLang="en-US" dirty="0"/>
              <a:t>更新生成器，其实这里的生成器就是学习“大师行为”的学生算法，即，最后模仿出来的近似策略。（只是这里的</a:t>
            </a:r>
            <a:r>
              <a:rPr lang="en-US" altLang="zh-CN" dirty="0"/>
              <a:t>TRPO</a:t>
            </a:r>
            <a:r>
              <a:rPr lang="zh-CN" altLang="en-US" dirty="0"/>
              <a:t>算法的优化目标变为了对抗判别器的预测结果</a:t>
            </a:r>
            <a:r>
              <a:rPr lang="en-US" altLang="zh-CN" dirty="0"/>
              <a:t>Dw+1</a:t>
            </a:r>
            <a:r>
              <a:rPr lang="zh-CN" altLang="en-US" dirty="0"/>
              <a:t>）</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68</a:t>
            </a:fld>
            <a:endParaRPr lang="zh-CN" altLang="en-US"/>
          </a:p>
        </p:txBody>
      </p:sp>
    </p:spTree>
    <p:extLst>
      <p:ext uri="{BB962C8B-B14F-4D97-AF65-F5344CB8AC3E}">
        <p14:creationId xmlns:p14="http://schemas.microsoft.com/office/powerpoint/2010/main" val="15054827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69</a:t>
            </a:fld>
            <a:endParaRPr lang="zh-CN" altLang="en-US"/>
          </a:p>
        </p:txBody>
      </p:sp>
    </p:spTree>
    <p:extLst>
      <p:ext uri="{BB962C8B-B14F-4D97-AF65-F5344CB8AC3E}">
        <p14:creationId xmlns:p14="http://schemas.microsoft.com/office/powerpoint/2010/main" val="2266071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参考图示来源：</a:t>
            </a:r>
            <a:r>
              <a:rPr lang="en-US" altLang="zh-CN" dirty="0"/>
              <a:t>Learning human behaviors from motion capture by adversarial imitation</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70</a:t>
            </a:fld>
            <a:endParaRPr lang="zh-CN" altLang="en-US"/>
          </a:p>
        </p:txBody>
      </p:sp>
    </p:spTree>
    <p:extLst>
      <p:ext uri="{BB962C8B-B14F-4D97-AF65-F5344CB8AC3E}">
        <p14:creationId xmlns:p14="http://schemas.microsoft.com/office/powerpoint/2010/main" val="987975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D48D89-AD78-4144-A452-B4D6DD799F65}" type="slidenum">
              <a:rPr lang="zh-CN" altLang="en-US" smtClean="0"/>
              <a:t>75</a:t>
            </a:fld>
            <a:endParaRPr lang="zh-CN" altLang="en-US"/>
          </a:p>
        </p:txBody>
      </p:sp>
    </p:spTree>
    <p:extLst>
      <p:ext uri="{BB962C8B-B14F-4D97-AF65-F5344CB8AC3E}">
        <p14:creationId xmlns:p14="http://schemas.microsoft.com/office/powerpoint/2010/main" val="641799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与生成神经网络的结合。搞清楚二者结合的目的，以及合理性</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78</a:t>
            </a:fld>
            <a:endParaRPr lang="zh-CN" altLang="en-US"/>
          </a:p>
        </p:txBody>
      </p:sp>
    </p:spTree>
    <p:extLst>
      <p:ext uri="{BB962C8B-B14F-4D97-AF65-F5344CB8AC3E}">
        <p14:creationId xmlns:p14="http://schemas.microsoft.com/office/powerpoint/2010/main" val="10649115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Blog </a:t>
            </a:r>
            <a:r>
              <a:rPr lang="zh-CN" altLang="en-US" dirty="0"/>
              <a:t>中的理解：我们知道回报函数的目标是使专家轨迹的长期回报尽可能高于其它策略生成的轨迹。把这个目标对应到 </a:t>
            </a:r>
            <a:r>
              <a:rPr lang="en-US" altLang="zh-CN" dirty="0"/>
              <a:t>GAN </a:t>
            </a:r>
            <a:r>
              <a:rPr lang="zh-CN" altLang="en-US" dirty="0"/>
              <a:t>的场景下：*在 </a:t>
            </a:r>
            <a:r>
              <a:rPr lang="en-US" altLang="zh-CN" dirty="0"/>
              <a:t>GAN </a:t>
            </a:r>
            <a:r>
              <a:rPr lang="zh-CN" altLang="en-US" dirty="0"/>
              <a:t>中我们希望生成分布尽可能靠近真实分布；而在逆向强化学习中我们希望策略模型轨迹尽可能靠近专家轨迹。*我们可以采用类似的方法，由策略模型充当 </a:t>
            </a:r>
            <a:r>
              <a:rPr lang="en-US" altLang="zh-CN" dirty="0"/>
              <a:t>GAN </a:t>
            </a:r>
            <a:r>
              <a:rPr lang="zh-CN" altLang="en-US" dirty="0"/>
              <a:t>中的生产模型，以状态为输入生成行动；而回报函数模型可以充当判别模型，用于判别行动近似专家行动的程度。</a:t>
            </a:r>
          </a:p>
          <a:p>
            <a:r>
              <a:rPr lang="en-US" altLang="zh-CN" dirty="0"/>
              <a:t>--------------------- </a:t>
            </a:r>
          </a:p>
          <a:p>
            <a:r>
              <a:rPr lang="zh-CN" altLang="en-US" dirty="0"/>
              <a:t>作者：止于至玄 </a:t>
            </a:r>
            <a:endParaRPr lang="en-US" altLang="zh-CN" dirty="0"/>
          </a:p>
          <a:p>
            <a:r>
              <a:rPr lang="zh-CN" altLang="en-US" dirty="0"/>
              <a:t>原文：</a:t>
            </a:r>
            <a:r>
              <a:rPr lang="en-US" altLang="zh-CN" dirty="0"/>
              <a:t>https://blog.csdn.net/philthinker/article/details/79778271 </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79</a:t>
            </a:fld>
            <a:endParaRPr lang="zh-CN" altLang="en-US"/>
          </a:p>
        </p:txBody>
      </p:sp>
    </p:spTree>
    <p:extLst>
      <p:ext uri="{BB962C8B-B14F-4D97-AF65-F5344CB8AC3E}">
        <p14:creationId xmlns:p14="http://schemas.microsoft.com/office/powerpoint/2010/main" val="7967778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80</a:t>
            </a:fld>
            <a:endParaRPr lang="zh-CN" altLang="en-US"/>
          </a:p>
        </p:txBody>
      </p:sp>
    </p:spTree>
    <p:extLst>
      <p:ext uri="{BB962C8B-B14F-4D97-AF65-F5344CB8AC3E}">
        <p14:creationId xmlns:p14="http://schemas.microsoft.com/office/powerpoint/2010/main" val="12773407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外层表示，要找到一个最合适的</a:t>
            </a:r>
            <a:r>
              <a:rPr lang="en-US" altLang="zh-CN" dirty="0"/>
              <a:t>c</a:t>
            </a:r>
            <a:r>
              <a:rPr lang="zh-CN" altLang="en-US" dirty="0"/>
              <a:t>，使得最优候选策略的</a:t>
            </a:r>
            <a:r>
              <a:rPr lang="en-US" altLang="zh-CN" dirty="0"/>
              <a:t>cost </a:t>
            </a:r>
            <a:r>
              <a:rPr lang="zh-CN" altLang="en-US" dirty="0"/>
              <a:t>与专家策略的</a:t>
            </a:r>
            <a:r>
              <a:rPr lang="en-US" altLang="zh-CN" dirty="0"/>
              <a:t>cost </a:t>
            </a:r>
            <a:r>
              <a:rPr lang="zh-CN" altLang="en-US" dirty="0"/>
              <a:t>期望相差最大。</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81</a:t>
            </a:fld>
            <a:endParaRPr lang="zh-CN" altLang="en-US"/>
          </a:p>
        </p:txBody>
      </p:sp>
    </p:spTree>
    <p:extLst>
      <p:ext uri="{BB962C8B-B14F-4D97-AF65-F5344CB8AC3E}">
        <p14:creationId xmlns:p14="http://schemas.microsoft.com/office/powerpoint/2010/main" val="3409056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这里将</a:t>
            </a:r>
            <a:r>
              <a:rPr lang="en-US" altLang="zh-CN" dirty="0"/>
              <a:t>IRL</a:t>
            </a:r>
            <a:r>
              <a:rPr lang="zh-CN" altLang="en-US" dirty="0"/>
              <a:t>看做是这样一个过程，试图从众多策略中得到一个与专家策略拥有相同的</a:t>
            </a:r>
            <a:r>
              <a:rPr lang="en-US" altLang="zh-CN" dirty="0"/>
              <a:t>occupancy measure</a:t>
            </a:r>
            <a:r>
              <a:rPr lang="zh-CN" altLang="en-US" dirty="0"/>
              <a:t>的策略。这里把</a:t>
            </a:r>
            <a:r>
              <a:rPr lang="en-US" altLang="zh-CN" dirty="0"/>
              <a:t>occupancy measure</a:t>
            </a:r>
            <a:r>
              <a:rPr lang="zh-CN" altLang="en-US" dirty="0"/>
              <a:t>理解成一种（</a:t>
            </a:r>
            <a:r>
              <a:rPr lang="en-US" altLang="zh-CN" dirty="0" err="1"/>
              <a:t>s,a</a:t>
            </a:r>
            <a:r>
              <a:rPr lang="zh-CN" altLang="en-US" dirty="0"/>
              <a:t>）对儿出现的频率分布，不知道对不对？</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84</a:t>
            </a:fld>
            <a:endParaRPr lang="zh-CN" altLang="en-US"/>
          </a:p>
        </p:txBody>
      </p:sp>
    </p:spTree>
    <p:extLst>
      <p:ext uri="{BB962C8B-B14F-4D97-AF65-F5344CB8AC3E}">
        <p14:creationId xmlns:p14="http://schemas.microsoft.com/office/powerpoint/2010/main" val="26202298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88</a:t>
            </a:fld>
            <a:endParaRPr lang="zh-CN" altLang="en-US"/>
          </a:p>
        </p:txBody>
      </p:sp>
    </p:spTree>
    <p:extLst>
      <p:ext uri="{BB962C8B-B14F-4D97-AF65-F5344CB8AC3E}">
        <p14:creationId xmlns:p14="http://schemas.microsoft.com/office/powerpoint/2010/main" val="1724244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12</a:t>
            </a:fld>
            <a:endParaRPr lang="zh-CN" altLang="en-US"/>
          </a:p>
        </p:txBody>
      </p:sp>
    </p:spTree>
    <p:extLst>
      <p:ext uri="{BB962C8B-B14F-4D97-AF65-F5344CB8AC3E}">
        <p14:creationId xmlns:p14="http://schemas.microsoft.com/office/powerpoint/2010/main" val="2638481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这里如前文所述，我们把隐变量</a:t>
            </a:r>
            <a:r>
              <a:rPr lang="en-US" altLang="zh-CN" dirty="0"/>
              <a:t>p(z)</a:t>
            </a:r>
            <a:r>
              <a:rPr lang="zh-CN" altLang="en-US" dirty="0"/>
              <a:t>看成标准正态分布，每个样本的编码得到的都是高斯分布的均值和方差，我们希望编码得到的高斯分布与标准正态分布的</a:t>
            </a:r>
            <a:r>
              <a:rPr lang="en-US" altLang="zh-CN" dirty="0"/>
              <a:t>KL</a:t>
            </a:r>
            <a:r>
              <a:rPr lang="zh-CN" altLang="en-US" dirty="0"/>
              <a:t>距离尽量小。公式右手边的第一项是个期望，我们用采样的方法估计这个期望值，而后半段我们希望解码器得到的样本能与数据集中的样本尽量的相似。那么问题来了，那个</a:t>
            </a:r>
            <a:r>
              <a:rPr lang="en-US" altLang="zh-CN" dirty="0"/>
              <a:t>sample</a:t>
            </a:r>
            <a:r>
              <a:rPr lang="zh-CN" altLang="en-US" dirty="0"/>
              <a:t>的过程是不能进行误差反传的，这里用到了一个叫</a:t>
            </a:r>
            <a:r>
              <a:rPr lang="en-US" altLang="zh-CN" dirty="0" err="1"/>
              <a:t>reparameterization</a:t>
            </a:r>
            <a:r>
              <a:rPr lang="en-US" altLang="zh-CN" dirty="0"/>
              <a:t> trick</a:t>
            </a:r>
            <a:r>
              <a:rPr lang="zh-CN" altLang="en-US" dirty="0"/>
              <a:t>。</a:t>
            </a:r>
          </a:p>
        </p:txBody>
      </p:sp>
      <p:sp>
        <p:nvSpPr>
          <p:cNvPr id="4" name="灯片编号占位符 3"/>
          <p:cNvSpPr>
            <a:spLocks noGrp="1"/>
          </p:cNvSpPr>
          <p:nvPr>
            <p:ph type="sldNum" sz="quarter" idx="10"/>
          </p:nvPr>
        </p:nvSpPr>
        <p:spPr/>
        <p:txBody>
          <a:bodyPr/>
          <a:lstStyle/>
          <a:p>
            <a:fld id="{071CA87A-D39A-4BEA-A967-57BB13665855}" type="slidenum">
              <a:rPr lang="zh-CN" altLang="en-US" smtClean="0"/>
              <a:t>89</a:t>
            </a:fld>
            <a:endParaRPr lang="zh-CN" altLang="en-US"/>
          </a:p>
        </p:txBody>
      </p:sp>
    </p:spTree>
    <p:extLst>
      <p:ext uri="{BB962C8B-B14F-4D97-AF65-F5344CB8AC3E}">
        <p14:creationId xmlns:p14="http://schemas.microsoft.com/office/powerpoint/2010/main" val="2639725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这是小的</a:t>
            </a:r>
            <a:r>
              <a:rPr lang="en-US" altLang="zh-CN" dirty="0"/>
              <a:t>trick</a:t>
            </a:r>
            <a:r>
              <a:rPr lang="zh-CN" altLang="en-US" dirty="0"/>
              <a:t>，就是利用了高斯分布和标准正态分布之间的关系，通过引人标准正态</a:t>
            </a:r>
            <a:r>
              <a:rPr lang="en-US" altLang="zh-CN" dirty="0" err="1"/>
              <a:t>ebsion</a:t>
            </a:r>
            <a:r>
              <a:rPr lang="zh-CN" altLang="en-US" dirty="0"/>
              <a:t>，并把这种相加和相乘的关系融入到网络中，使得整个网络可以进行误差反传，这样网络的输入在原先</a:t>
            </a:r>
            <a:r>
              <a:rPr lang="en-US" altLang="zh-CN" dirty="0"/>
              <a:t>X</a:t>
            </a:r>
            <a:r>
              <a:rPr lang="zh-CN" altLang="en-US" dirty="0"/>
              <a:t>的基础上又多了一个标准正态分布的采样作为输入。</a:t>
            </a:r>
            <a:r>
              <a:rPr lang="en-US" altLang="zh-CN" dirty="0"/>
              <a:t>BP</a:t>
            </a:r>
            <a:r>
              <a:rPr lang="zh-CN" altLang="en-US" dirty="0"/>
              <a:t>算法就可以应用了。整个自编码器就可以进行训练了。</a:t>
            </a:r>
          </a:p>
        </p:txBody>
      </p:sp>
      <p:sp>
        <p:nvSpPr>
          <p:cNvPr id="4" name="灯片编号占位符 3"/>
          <p:cNvSpPr>
            <a:spLocks noGrp="1"/>
          </p:cNvSpPr>
          <p:nvPr>
            <p:ph type="sldNum" sz="quarter" idx="10"/>
          </p:nvPr>
        </p:nvSpPr>
        <p:spPr/>
        <p:txBody>
          <a:bodyPr/>
          <a:lstStyle/>
          <a:p>
            <a:fld id="{BE5599C3-64DD-4574-AA42-7DDEDDAF2043}" type="slidenum">
              <a:rPr lang="zh-CN" altLang="en-US" smtClean="0"/>
              <a:t>90</a:t>
            </a:fld>
            <a:endParaRPr lang="zh-CN" altLang="en-US"/>
          </a:p>
        </p:txBody>
      </p:sp>
    </p:spTree>
    <p:extLst>
      <p:ext uri="{BB962C8B-B14F-4D97-AF65-F5344CB8AC3E}">
        <p14:creationId xmlns:p14="http://schemas.microsoft.com/office/powerpoint/2010/main" val="10939298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91</a:t>
            </a:fld>
            <a:endParaRPr lang="zh-CN" altLang="en-US"/>
          </a:p>
        </p:txBody>
      </p:sp>
    </p:spTree>
    <p:extLst>
      <p:ext uri="{BB962C8B-B14F-4D97-AF65-F5344CB8AC3E}">
        <p14:creationId xmlns:p14="http://schemas.microsoft.com/office/powerpoint/2010/main" val="2576264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监督学习的方式比较稳定但是对数据量较小的情况并不好用，而</a:t>
            </a:r>
            <a:r>
              <a:rPr lang="en-US" altLang="zh-CN" dirty="0"/>
              <a:t>GAIL</a:t>
            </a:r>
            <a:r>
              <a:rPr lang="zh-CN" altLang="en-US" dirty="0"/>
              <a:t>虽然能够训练较小数据量但是模型不好训练。</a:t>
            </a:r>
            <a:endParaRPr lang="en-US" altLang="zh-CN" dirty="0"/>
          </a:p>
          <a:p>
            <a:r>
              <a:rPr lang="zh-CN" altLang="en-US" dirty="0"/>
              <a:t>这里所说的语义嵌入，是指，</a:t>
            </a:r>
            <a:r>
              <a:rPr lang="en-US" altLang="zh-CN" dirty="0"/>
              <a:t>VAE </a:t>
            </a:r>
            <a:r>
              <a:rPr lang="zh-CN" altLang="en-US" dirty="0"/>
              <a:t>当中生成的中间编码</a:t>
            </a:r>
            <a:r>
              <a:rPr lang="en-US" altLang="zh-CN" dirty="0"/>
              <a:t>Z</a:t>
            </a:r>
            <a:endParaRPr lang="zh-CN" altLang="en-US" dirty="0"/>
          </a:p>
        </p:txBody>
      </p:sp>
      <p:sp>
        <p:nvSpPr>
          <p:cNvPr id="4" name="灯片编号占位符 3"/>
          <p:cNvSpPr>
            <a:spLocks noGrp="1"/>
          </p:cNvSpPr>
          <p:nvPr>
            <p:ph type="sldNum" sz="quarter" idx="5"/>
          </p:nvPr>
        </p:nvSpPr>
        <p:spPr/>
        <p:txBody>
          <a:bodyPr/>
          <a:lstStyle/>
          <a:p>
            <a:fld id="{4BC38289-DF84-4BB2-9A91-CE486C05A7A2}" type="slidenum">
              <a:rPr lang="zh-CN" altLang="en-US" smtClean="0"/>
              <a:t>92</a:t>
            </a:fld>
            <a:endParaRPr lang="zh-CN" altLang="en-US"/>
          </a:p>
        </p:txBody>
      </p:sp>
    </p:spTree>
    <p:extLst>
      <p:ext uri="{BB962C8B-B14F-4D97-AF65-F5344CB8AC3E}">
        <p14:creationId xmlns:p14="http://schemas.microsoft.com/office/powerpoint/2010/main" val="14682211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这是构造编码器的过程，目标是得到中间的“语义嵌入”</a:t>
            </a:r>
            <a:r>
              <a:rPr lang="en-US" altLang="zh-CN" dirty="0"/>
              <a:t>z, </a:t>
            </a:r>
            <a:r>
              <a:rPr lang="zh-CN" altLang="en-US" dirty="0"/>
              <a:t>在后面的</a:t>
            </a:r>
            <a:r>
              <a:rPr lang="en-US" altLang="zh-CN" dirty="0"/>
              <a:t>GAIL</a:t>
            </a:r>
            <a:r>
              <a:rPr lang="zh-CN" altLang="en-US" dirty="0"/>
              <a:t>中，用它和上一个状态的组合，通过解码器得到新的示例状态，如下面的算法框图</a:t>
            </a:r>
          </a:p>
        </p:txBody>
      </p:sp>
      <p:sp>
        <p:nvSpPr>
          <p:cNvPr id="4" name="灯片编号占位符 3"/>
          <p:cNvSpPr>
            <a:spLocks noGrp="1"/>
          </p:cNvSpPr>
          <p:nvPr>
            <p:ph type="sldNum" sz="quarter" idx="5"/>
          </p:nvPr>
        </p:nvSpPr>
        <p:spPr/>
        <p:txBody>
          <a:bodyPr/>
          <a:lstStyle/>
          <a:p>
            <a:fld id="{4BC38289-DF84-4BB2-9A91-CE486C05A7A2}" type="slidenum">
              <a:rPr lang="zh-CN" altLang="en-US" smtClean="0"/>
              <a:t>93</a:t>
            </a:fld>
            <a:endParaRPr lang="zh-CN" altLang="en-US"/>
          </a:p>
        </p:txBody>
      </p:sp>
    </p:spTree>
    <p:extLst>
      <p:ext uri="{BB962C8B-B14F-4D97-AF65-F5344CB8AC3E}">
        <p14:creationId xmlns:p14="http://schemas.microsoft.com/office/powerpoint/2010/main" val="19758506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VAE </a:t>
            </a:r>
            <a:r>
              <a:rPr lang="zh-CN" altLang="en-US" dirty="0"/>
              <a:t>编码器得到的</a:t>
            </a:r>
            <a:r>
              <a:rPr lang="en-US" altLang="zh-CN" dirty="0"/>
              <a:t>embedding </a:t>
            </a:r>
            <a:r>
              <a:rPr lang="zh-CN" altLang="en-US" dirty="0"/>
              <a:t>的基础上建立判别器，根据变分后验</a:t>
            </a:r>
            <a:r>
              <a:rPr lang="en-US" altLang="zh-CN" dirty="0"/>
              <a:t>q </a:t>
            </a:r>
            <a:r>
              <a:rPr lang="zh-CN" altLang="en-US" dirty="0"/>
              <a:t>积掉</a:t>
            </a:r>
            <a:r>
              <a:rPr lang="en-US" altLang="zh-CN" dirty="0"/>
              <a:t>GAIL</a:t>
            </a:r>
            <a:r>
              <a:rPr lang="zh-CN" altLang="en-US" dirty="0"/>
              <a:t>的目标式，得到的示例与</a:t>
            </a:r>
            <a:r>
              <a:rPr lang="en-US" altLang="zh-CN" dirty="0"/>
              <a:t>TRPO</a:t>
            </a:r>
            <a:r>
              <a:rPr lang="zh-CN" altLang="en-US" dirty="0"/>
              <a:t>产生的轨迹一起送到判别器网络中去判别，然后更新判别器参数（判别器是个神经网络），把判别器稳定之后的结果作为</a:t>
            </a:r>
            <a:r>
              <a:rPr lang="en-US" altLang="zh-CN" dirty="0"/>
              <a:t>reward</a:t>
            </a:r>
            <a:r>
              <a:rPr lang="zh-CN" altLang="en-US" dirty="0"/>
              <a:t>送回到</a:t>
            </a:r>
            <a:r>
              <a:rPr lang="en-US" altLang="zh-CN" dirty="0"/>
              <a:t>TRPO</a:t>
            </a:r>
            <a:r>
              <a:rPr lang="zh-CN" altLang="en-US" dirty="0"/>
              <a:t>中进行强化学习，然后再产生新的轨迹，新的轨迹与</a:t>
            </a:r>
            <a:r>
              <a:rPr lang="en-US" altLang="zh-CN" dirty="0"/>
              <a:t>VAE</a:t>
            </a:r>
            <a:r>
              <a:rPr lang="zh-CN" altLang="en-US" dirty="0"/>
              <a:t>产生的“专家数据”进行混合，让判别去去判断，如此往复。。。</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C38289-DF84-4BB2-9A91-CE486C05A7A2}" type="slidenum">
              <a:rPr lang="zh-CN" altLang="en-US" smtClean="0"/>
              <a:t>94</a:t>
            </a:fld>
            <a:endParaRPr lang="zh-CN" altLang="en-US"/>
          </a:p>
        </p:txBody>
      </p:sp>
    </p:spTree>
    <p:extLst>
      <p:ext uri="{BB962C8B-B14F-4D97-AF65-F5344CB8AC3E}">
        <p14:creationId xmlns:p14="http://schemas.microsoft.com/office/powerpoint/2010/main" val="40226060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是不是对</a:t>
            </a:r>
            <a:r>
              <a:rPr lang="en-US" altLang="zh-CN" dirty="0"/>
              <a:t>TRPO</a:t>
            </a:r>
            <a:r>
              <a:rPr lang="zh-CN" altLang="en-US" dirty="0"/>
              <a:t>产生的数据也要做</a:t>
            </a:r>
            <a:r>
              <a:rPr lang="en-US" altLang="zh-CN" dirty="0"/>
              <a:t>VAE</a:t>
            </a:r>
            <a:r>
              <a:rPr lang="zh-CN" altLang="en-US" dirty="0"/>
              <a:t>的编码呢？？？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95</a:t>
            </a:fld>
            <a:endParaRPr lang="zh-CN" altLang="en-US"/>
          </a:p>
        </p:txBody>
      </p:sp>
    </p:spTree>
    <p:extLst>
      <p:ext uri="{BB962C8B-B14F-4D97-AF65-F5344CB8AC3E}">
        <p14:creationId xmlns:p14="http://schemas.microsoft.com/office/powerpoint/2010/main" val="20654847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C9F3F9-8039-4780-AEF5-BDCDBD8FF228}" type="slidenum">
              <a:rPr lang="zh-CN" altLang="en-US" smtClean="0"/>
              <a:t>97</a:t>
            </a:fld>
            <a:endParaRPr lang="zh-CN" altLang="en-US"/>
          </a:p>
        </p:txBody>
      </p:sp>
    </p:spTree>
    <p:extLst>
      <p:ext uri="{BB962C8B-B14F-4D97-AF65-F5344CB8AC3E}">
        <p14:creationId xmlns:p14="http://schemas.microsoft.com/office/powerpoint/2010/main" val="12767798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这里的语义嵌入指的是</a:t>
            </a:r>
            <a:r>
              <a:rPr lang="en-US" altLang="zh-CN" dirty="0"/>
              <a:t>encode </a:t>
            </a:r>
            <a:r>
              <a:rPr lang="zh-CN" altLang="en-US" dirty="0"/>
              <a:t>得到的那个</a:t>
            </a:r>
            <a:r>
              <a:rPr lang="en-US" altLang="zh-CN" dirty="0"/>
              <a:t>z</a:t>
            </a:r>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98</a:t>
            </a:fld>
            <a:endParaRPr lang="zh-CN" altLang="en-US"/>
          </a:p>
        </p:txBody>
      </p:sp>
    </p:spTree>
    <p:extLst>
      <p:ext uri="{BB962C8B-B14F-4D97-AF65-F5344CB8AC3E}">
        <p14:creationId xmlns:p14="http://schemas.microsoft.com/office/powerpoint/2010/main" val="2917042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广泛而多样的行为能力</a:t>
            </a:r>
            <a:endParaRPr lang="en-US" altLang="zh-CN" dirty="0"/>
          </a:p>
          <a:p>
            <a:r>
              <a:rPr lang="zh-CN" altLang="en-US" dirty="0"/>
              <a:t>这里认为 用监督学习的方法来处理</a:t>
            </a:r>
            <a:r>
              <a:rPr lang="en-US" altLang="zh-CN" dirty="0"/>
              <a:t>imitation </a:t>
            </a:r>
            <a:r>
              <a:rPr lang="zh-CN" altLang="en-US" dirty="0"/>
              <a:t>问题，存在固有的缺陷，就是一旦我们的</a:t>
            </a:r>
            <a:r>
              <a:rPr lang="en-US" altLang="zh-CN" dirty="0"/>
              <a:t>agent </a:t>
            </a:r>
            <a:r>
              <a:rPr lang="zh-CN" altLang="en-US" dirty="0"/>
              <a:t>偏离 示例，就再也拽不回来了，因为那里根本没有样本。这也是</a:t>
            </a:r>
            <a:r>
              <a:rPr lang="en-US" altLang="zh-CN" dirty="0"/>
              <a:t>behavior cloning</a:t>
            </a:r>
            <a:r>
              <a:rPr lang="zh-CN" altLang="en-US" dirty="0"/>
              <a:t>当中存在的问题。</a:t>
            </a:r>
            <a:endParaRPr lang="en-US" altLang="zh-CN" dirty="0"/>
          </a:p>
          <a:p>
            <a:r>
              <a:rPr lang="en-US" altLang="zh-CN" dirty="0"/>
              <a:t>Embedding </a:t>
            </a:r>
            <a:r>
              <a:rPr lang="zh-CN" altLang="en-US" dirty="0"/>
              <a:t>是什么，为啥两个</a:t>
            </a:r>
            <a:r>
              <a:rPr lang="en-US" altLang="zh-CN" dirty="0"/>
              <a:t>decoder</a:t>
            </a:r>
            <a:r>
              <a:rPr lang="zh-CN" altLang="en-US" dirty="0"/>
              <a:t>中都有它</a:t>
            </a:r>
            <a:endParaRPr lang="en-US" altLang="zh-CN" dirty="0"/>
          </a:p>
          <a:p>
            <a:endParaRPr lang="en-US" altLang="zh-CN" dirty="0"/>
          </a:p>
          <a:p>
            <a:r>
              <a:rPr lang="zh-CN" altLang="en-US" dirty="0"/>
              <a:t>面临的两个问题：</a:t>
            </a:r>
            <a:endParaRPr lang="en-US" altLang="zh-CN" dirty="0"/>
          </a:p>
          <a:p>
            <a:r>
              <a:rPr lang="en-US" altLang="zh-CN" dirty="0"/>
              <a:t>Brittleness of supervised imitation</a:t>
            </a:r>
          </a:p>
          <a:p>
            <a:r>
              <a:rPr lang="en-US" altLang="zh-CN" dirty="0"/>
              <a:t>GAIL fail to produce adequately diverse samples</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99</a:t>
            </a:fld>
            <a:endParaRPr lang="zh-CN" altLang="en-US"/>
          </a:p>
        </p:txBody>
      </p:sp>
    </p:spTree>
    <p:extLst>
      <p:ext uri="{BB962C8B-B14F-4D97-AF65-F5344CB8AC3E}">
        <p14:creationId xmlns:p14="http://schemas.microsoft.com/office/powerpoint/2010/main" val="2569929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今天的内容中会包含</a:t>
            </a:r>
            <a:r>
              <a:rPr lang="en-US" altLang="zh-CN" dirty="0"/>
              <a:t>imitation learning </a:t>
            </a:r>
            <a:r>
              <a:rPr lang="zh-CN" altLang="en-US" dirty="0"/>
              <a:t>，但不会有</a:t>
            </a:r>
            <a:r>
              <a:rPr lang="en-US" altLang="zh-CN" dirty="0"/>
              <a:t>behavior cloning</a:t>
            </a:r>
            <a:r>
              <a:rPr lang="zh-CN" altLang="en-US" dirty="0"/>
              <a:t>，因为</a:t>
            </a:r>
            <a:r>
              <a:rPr lang="en-US" altLang="zh-CN" dirty="0"/>
              <a:t>behavior cloning</a:t>
            </a:r>
            <a:r>
              <a:rPr lang="zh-CN" altLang="en-US" dirty="0"/>
              <a:t>就是模式识别监督学习，不做探讨。这里的示例可以来源于自然界，可以来源于人，也可以来源于其它的</a:t>
            </a:r>
            <a:r>
              <a:rPr lang="en-US" altLang="zh-CN" dirty="0"/>
              <a:t>agent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13</a:t>
            </a:fld>
            <a:endParaRPr lang="zh-CN" altLang="en-US"/>
          </a:p>
        </p:txBody>
      </p:sp>
    </p:spTree>
    <p:extLst>
      <p:ext uri="{BB962C8B-B14F-4D97-AF65-F5344CB8AC3E}">
        <p14:creationId xmlns:p14="http://schemas.microsoft.com/office/powerpoint/2010/main" val="16784928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100</a:t>
            </a:fld>
            <a:endParaRPr lang="zh-CN" altLang="en-US"/>
          </a:p>
        </p:txBody>
      </p:sp>
    </p:spTree>
    <p:extLst>
      <p:ext uri="{BB962C8B-B14F-4D97-AF65-F5344CB8AC3E}">
        <p14:creationId xmlns:p14="http://schemas.microsoft.com/office/powerpoint/2010/main" val="9916209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101</a:t>
            </a:fld>
            <a:endParaRPr lang="zh-CN" altLang="en-US"/>
          </a:p>
        </p:txBody>
      </p:sp>
    </p:spTree>
    <p:extLst>
      <p:ext uri="{BB962C8B-B14F-4D97-AF65-F5344CB8AC3E}">
        <p14:creationId xmlns:p14="http://schemas.microsoft.com/office/powerpoint/2010/main" val="26614974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解码过程参考文献：</a:t>
            </a:r>
            <a:r>
              <a:rPr lang="en-US" altLang="zh-CN" dirty="0" err="1"/>
              <a:t>WaveNet</a:t>
            </a:r>
            <a:r>
              <a:rPr lang="en-US" altLang="zh-CN" dirty="0"/>
              <a:t>: A generative model for raw audio</a:t>
            </a:r>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102</a:t>
            </a:fld>
            <a:endParaRPr lang="zh-CN" altLang="en-US"/>
          </a:p>
        </p:txBody>
      </p:sp>
    </p:spTree>
    <p:extLst>
      <p:ext uri="{BB962C8B-B14F-4D97-AF65-F5344CB8AC3E}">
        <p14:creationId xmlns:p14="http://schemas.microsoft.com/office/powerpoint/2010/main" val="40777049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问题：为啥不直接引入</a:t>
            </a:r>
            <a:r>
              <a:rPr lang="en-US" altLang="zh-CN" dirty="0"/>
              <a:t>GAIL</a:t>
            </a:r>
          </a:p>
          <a:p>
            <a:r>
              <a:rPr lang="zh-CN" altLang="en-US" dirty="0"/>
              <a:t>一个关于</a:t>
            </a:r>
            <a:r>
              <a:rPr lang="en-US" altLang="zh-CN" dirty="0"/>
              <a:t>conditional GAIL </a:t>
            </a:r>
            <a:r>
              <a:rPr lang="zh-CN" altLang="en-US" dirty="0"/>
              <a:t>的文章：</a:t>
            </a:r>
            <a:r>
              <a:rPr lang="en-US" altLang="zh-CN" dirty="0"/>
              <a:t>J.Merel,Y.Tassa,TB.Dhruva,S.Srinivasan,J.Lemmon,Z.Wang,G.Wayne,andN.Heess. Learning human behaviors from motion capture by adversarial imitation. PreprintarXiv:1707.02201,2017. </a:t>
            </a:r>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104</a:t>
            </a:fld>
            <a:endParaRPr lang="zh-CN" altLang="en-US"/>
          </a:p>
        </p:txBody>
      </p:sp>
    </p:spTree>
    <p:extLst>
      <p:ext uri="{BB962C8B-B14F-4D97-AF65-F5344CB8AC3E}">
        <p14:creationId xmlns:p14="http://schemas.microsoft.com/office/powerpoint/2010/main" val="17296741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106</a:t>
            </a:fld>
            <a:endParaRPr lang="zh-CN" altLang="en-US"/>
          </a:p>
        </p:txBody>
      </p:sp>
    </p:spTree>
    <p:extLst>
      <p:ext uri="{BB962C8B-B14F-4D97-AF65-F5344CB8AC3E}">
        <p14:creationId xmlns:p14="http://schemas.microsoft.com/office/powerpoint/2010/main" val="12474523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在已知策略的基础上进行提升，很显然我们要有一个能够评价我们是否真正提升的标准，而这里用的就是</a:t>
            </a:r>
            <a:r>
              <a:rPr lang="en-US" altLang="zh-CN" dirty="0"/>
              <a:t>reward</a:t>
            </a:r>
            <a:r>
              <a:rPr lang="zh-CN" altLang="en-US" dirty="0"/>
              <a:t>，其实它背离了我们讨论的初衷，这里还是要从环境中获取</a:t>
            </a:r>
            <a:r>
              <a:rPr lang="en-US" altLang="zh-CN" dirty="0"/>
              <a:t>reward </a:t>
            </a:r>
            <a:r>
              <a:rPr lang="zh-CN" altLang="en-US" dirty="0"/>
              <a:t>的，把</a:t>
            </a:r>
            <a:r>
              <a:rPr lang="en-US" altLang="zh-CN" dirty="0"/>
              <a:t>TD</a:t>
            </a:r>
            <a:r>
              <a:rPr lang="zh-CN" altLang="en-US" dirty="0"/>
              <a:t>融入分类，在没有</a:t>
            </a:r>
            <a:r>
              <a:rPr lang="en-US" altLang="zh-CN" dirty="0"/>
              <a:t>reward</a:t>
            </a:r>
            <a:r>
              <a:rPr lang="zh-CN" altLang="en-US" dirty="0"/>
              <a:t>的地方作为指导信号。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我们的目标是看看这里有没有可借鉴的地方。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强调了很少的示例就能完成一个很不错的初始化，并且结合了记忆回放和</a:t>
            </a:r>
            <a:r>
              <a:rPr lang="en-US" altLang="zh-CN" dirty="0"/>
              <a:t>TD</a:t>
            </a:r>
            <a:r>
              <a:rPr lang="zh-CN" altLang="en-US" dirty="0"/>
              <a:t>算法。</a:t>
            </a:r>
          </a:p>
          <a:p>
            <a:r>
              <a:rPr lang="zh-CN" altLang="en-US" dirty="0"/>
              <a:t>要考虑这里记忆回放和</a:t>
            </a:r>
            <a:r>
              <a:rPr lang="en-US" altLang="zh-CN" dirty="0"/>
              <a:t>TD</a:t>
            </a:r>
            <a:r>
              <a:rPr lang="zh-CN" altLang="en-US" dirty="0"/>
              <a:t>算法的实质作用是什么？</a:t>
            </a:r>
            <a:endParaRPr lang="en-US" altLang="zh-CN" dirty="0"/>
          </a:p>
          <a:p>
            <a:r>
              <a:rPr lang="zh-CN" altLang="en-US" dirty="0"/>
              <a:t>这里的</a:t>
            </a:r>
            <a:r>
              <a:rPr lang="en-US" altLang="zh-CN" dirty="0"/>
              <a:t>TD</a:t>
            </a:r>
            <a:r>
              <a:rPr lang="zh-CN" altLang="en-US" dirty="0"/>
              <a:t>是用来学习值函数的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107</a:t>
            </a:fld>
            <a:endParaRPr lang="zh-CN" altLang="en-US"/>
          </a:p>
        </p:txBody>
      </p:sp>
    </p:spTree>
    <p:extLst>
      <p:ext uri="{BB962C8B-B14F-4D97-AF65-F5344CB8AC3E}">
        <p14:creationId xmlns:p14="http://schemas.microsoft.com/office/powerpoint/2010/main" val="19849935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A7BFDC-BB35-415B-8A01-BD104C5C1A1F}" type="slidenum">
              <a:rPr lang="zh-CN" altLang="en-US" smtClean="0"/>
              <a:t>108</a:t>
            </a:fld>
            <a:endParaRPr lang="zh-CN" altLang="en-US"/>
          </a:p>
        </p:txBody>
      </p:sp>
    </p:spTree>
    <p:extLst>
      <p:ext uri="{BB962C8B-B14F-4D97-AF65-F5344CB8AC3E}">
        <p14:creationId xmlns:p14="http://schemas.microsoft.com/office/powerpoint/2010/main" val="145691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第三类：专家轨迹只是一个可行的解。我们要在它的基础上进行迭代，拓宽可行域，在拓宽的可行域上去寻找最优解，在最优解的基础上去寻找稳定解</a:t>
            </a:r>
            <a:endParaRPr lang="en-US" altLang="zh-CN" dirty="0"/>
          </a:p>
          <a:p>
            <a:r>
              <a:rPr lang="zh-CN" altLang="en-US" dirty="0"/>
              <a:t>这里的第一种，是</a:t>
            </a:r>
            <a:r>
              <a:rPr lang="en-US" altLang="zh-CN" dirty="0" err="1"/>
              <a:t>DQfD</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基本算法如图，可以看到这是一个两段式的训练，第一段，先用专家示例得到一个初始的可行解，也就是所谓的热启动。这是它所给出的四种</a:t>
            </a:r>
            <a:r>
              <a:rPr lang="en-US" altLang="zh-CN" dirty="0"/>
              <a:t>loss</a:t>
            </a:r>
            <a:r>
              <a:rPr lang="zh-CN" altLang="en-US" dirty="0"/>
              <a:t>。看到后来发现它跟我们要解决的问题并不是同一类，因为在它与环境进行交互的学习过程中是要不断地从环境中去获取</a:t>
            </a:r>
            <a:r>
              <a:rPr lang="en-US" altLang="zh-CN" dirty="0"/>
              <a:t>reward</a:t>
            </a:r>
            <a:r>
              <a:rPr lang="zh-CN" altLang="en-US" dirty="0"/>
              <a:t>的。比如，在第二个</a:t>
            </a:r>
            <a:r>
              <a:rPr lang="en-US" altLang="zh-CN" dirty="0"/>
              <a:t>loss</a:t>
            </a:r>
            <a:r>
              <a:rPr lang="zh-CN" altLang="en-US" dirty="0"/>
              <a:t>，那个</a:t>
            </a:r>
            <a:r>
              <a:rPr lang="en-US" altLang="zh-CN" dirty="0"/>
              <a:t>n-step double Q , </a:t>
            </a:r>
            <a:r>
              <a:rPr lang="zh-CN" altLang="en-US" dirty="0"/>
              <a:t>如果没有回报函数，这个部分就没用了，所以他不在我们逆向强化学习的讨论范畴，但是有一个问题值得我们借鉴，就是如果我们想要超越专家策略，唯一可以凭借的途径就是不断地实践和总结，与环境进行交互。青出于蓝而胜于蓝的根本途径有两个，一个是天才，一个是实践。我们关注后者。</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BCF8A-CF5B-4DF1-BB49-975B40108E9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82387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这里可以选择根据实际交互的结果，对示例和</a:t>
            </a:r>
            <a:r>
              <a:rPr lang="en-US" altLang="zh-CN" dirty="0"/>
              <a:t>replay</a:t>
            </a:r>
            <a:r>
              <a:rPr lang="zh-CN" altLang="en-US" dirty="0"/>
              <a:t>的混合使用比例进行调节，这样可以进行重新学习</a:t>
            </a:r>
            <a:r>
              <a:rPr lang="en-US" altLang="zh-CN" dirty="0"/>
              <a:t>VAE</a:t>
            </a:r>
            <a:r>
              <a:rPr lang="zh-CN" altLang="en-US" dirty="0"/>
              <a:t>过程，也可以。</a:t>
            </a:r>
            <a:endParaRPr lang="en-US" altLang="zh-CN" dirty="0"/>
          </a:p>
          <a:p>
            <a:r>
              <a:rPr lang="zh-CN" altLang="en-US" dirty="0"/>
              <a:t>每次交互都要重构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110</a:t>
            </a:fld>
            <a:endParaRPr lang="zh-CN" altLang="en-US"/>
          </a:p>
        </p:txBody>
      </p:sp>
    </p:spTree>
    <p:extLst>
      <p:ext uri="{BB962C8B-B14F-4D97-AF65-F5344CB8AC3E}">
        <p14:creationId xmlns:p14="http://schemas.microsoft.com/office/powerpoint/2010/main" val="23470916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111</a:t>
            </a:fld>
            <a:endParaRPr lang="zh-CN" altLang="en-US"/>
          </a:p>
        </p:txBody>
      </p:sp>
    </p:spTree>
    <p:extLst>
      <p:ext uri="{BB962C8B-B14F-4D97-AF65-F5344CB8AC3E}">
        <p14:creationId xmlns:p14="http://schemas.microsoft.com/office/powerpoint/2010/main" val="183427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C9F3F9-8039-4780-AEF5-BDCDBD8FF228}" type="slidenum">
              <a:rPr lang="zh-CN" altLang="en-US" smtClean="0"/>
              <a:t>14</a:t>
            </a:fld>
            <a:endParaRPr lang="zh-CN" altLang="en-US"/>
          </a:p>
        </p:txBody>
      </p:sp>
    </p:spTree>
    <p:extLst>
      <p:ext uri="{BB962C8B-B14F-4D97-AF65-F5344CB8AC3E}">
        <p14:creationId xmlns:p14="http://schemas.microsoft.com/office/powerpoint/2010/main" val="9699731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重要采样加在什么地方了</a:t>
            </a:r>
            <a:r>
              <a:rPr lang="en-US" altLang="zh-CN" dirty="0"/>
              <a:t>/</a:t>
            </a:r>
          </a:p>
          <a:p>
            <a:r>
              <a:rPr lang="en-US" altLang="zh-CN" dirty="0"/>
              <a:t>https://github.com/go2sea/DQfD</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112</a:t>
            </a:fld>
            <a:endParaRPr lang="zh-CN" altLang="en-US"/>
          </a:p>
        </p:txBody>
      </p:sp>
    </p:spTree>
    <p:extLst>
      <p:ext uri="{BB962C8B-B14F-4D97-AF65-F5344CB8AC3E}">
        <p14:creationId xmlns:p14="http://schemas.microsoft.com/office/powerpoint/2010/main" val="3722813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做到了我所想的，就是在“专家”数据的基础上进行进一步的提升，而不是以专家数据为目标函数，但是这里还是和我的想法略有区别。我希望能从奖励函数的角度出发，学得奖励函数之后，产生策略。而且希望学得的奖励函数要比单纯用专家数据得到的奖励函数更优，只是没想明白如何评价这个更优？用稀疏存在的奖励吗？用和环境交互的结果吗？还是用一些简单的通用评价标准呢？</a:t>
            </a:r>
            <a:endParaRPr lang="en-US" altLang="zh-CN" dirty="0"/>
          </a:p>
          <a:p>
            <a:endParaRPr lang="en-US" altLang="zh-CN" dirty="0"/>
          </a:p>
          <a:p>
            <a:r>
              <a:rPr lang="zh-CN" altLang="en-US" dirty="0"/>
              <a:t>而这里的示例学习，则不关心奖励函数的重构问题，只是通过示例估计一个价值网络，并且将示例原封不动地保存下来，作为一个记忆库使用。用这个价值网络作为初始值，然后在与环境的交互过程中不断地丰富记忆库。</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114</a:t>
            </a:fld>
            <a:endParaRPr lang="zh-CN" altLang="en-US"/>
          </a:p>
        </p:txBody>
      </p:sp>
    </p:spTree>
    <p:extLst>
      <p:ext uri="{BB962C8B-B14F-4D97-AF65-F5344CB8AC3E}">
        <p14:creationId xmlns:p14="http://schemas.microsoft.com/office/powerpoint/2010/main" val="3608759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强调了很少的示例就能完成一个很不错的初始化，并且结合了记忆回放和</a:t>
            </a:r>
            <a:r>
              <a:rPr lang="en-US" altLang="zh-CN" dirty="0"/>
              <a:t>TD</a:t>
            </a:r>
            <a:r>
              <a:rPr lang="zh-CN" altLang="en-US" dirty="0"/>
              <a:t>算法。</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115</a:t>
            </a:fld>
            <a:endParaRPr lang="zh-CN" altLang="en-US"/>
          </a:p>
        </p:txBody>
      </p:sp>
    </p:spTree>
    <p:extLst>
      <p:ext uri="{BB962C8B-B14F-4D97-AF65-F5344CB8AC3E}">
        <p14:creationId xmlns:p14="http://schemas.microsoft.com/office/powerpoint/2010/main" val="29448114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Schaul</a:t>
            </a:r>
            <a:r>
              <a:rPr lang="en-US" altLang="zh-CN" dirty="0"/>
              <a:t> et al. 2016] </a:t>
            </a:r>
            <a:r>
              <a:rPr lang="en-US" altLang="zh-CN" dirty="0" err="1"/>
              <a:t>Schaul</a:t>
            </a:r>
            <a:r>
              <a:rPr lang="en-US" altLang="zh-CN" dirty="0"/>
              <a:t>, T.; Quan, J.; </a:t>
            </a:r>
            <a:r>
              <a:rPr lang="en-US" altLang="zh-CN" dirty="0" err="1"/>
              <a:t>Antonoglou</a:t>
            </a:r>
            <a:r>
              <a:rPr lang="en-US" altLang="zh-CN" dirty="0"/>
              <a:t>, I.; and Silver, D. 2016. </a:t>
            </a:r>
            <a:r>
              <a:rPr lang="en-US" altLang="zh-CN" b="1" dirty="0"/>
              <a:t>Prioritized experience replay. </a:t>
            </a:r>
            <a:r>
              <a:rPr lang="en-US" altLang="zh-CN" dirty="0"/>
              <a:t>In Proceedings of the International Conference on Learning Representations, volume abs/1511.05952 </a:t>
            </a:r>
            <a:r>
              <a:rPr lang="zh-CN" altLang="en-US" dirty="0"/>
              <a:t>这篇文章中有提及 如何将二者的数据进行整合与选取的。</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117</a:t>
            </a:fld>
            <a:endParaRPr lang="zh-CN" altLang="en-US"/>
          </a:p>
        </p:txBody>
      </p:sp>
    </p:spTree>
    <p:extLst>
      <p:ext uri="{BB962C8B-B14F-4D97-AF65-F5344CB8AC3E}">
        <p14:creationId xmlns:p14="http://schemas.microsoft.com/office/powerpoint/2010/main" val="15072799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未整理</a:t>
            </a:r>
          </a:p>
        </p:txBody>
      </p:sp>
      <p:sp>
        <p:nvSpPr>
          <p:cNvPr id="4" name="灯片编号占位符 3"/>
          <p:cNvSpPr>
            <a:spLocks noGrp="1"/>
          </p:cNvSpPr>
          <p:nvPr>
            <p:ph type="sldNum" sz="quarter" idx="5"/>
          </p:nvPr>
        </p:nvSpPr>
        <p:spPr/>
        <p:txBody>
          <a:bodyPr/>
          <a:lstStyle/>
          <a:p>
            <a:fld id="{56C9F3F9-8039-4780-AEF5-BDCDBD8FF228}" type="slidenum">
              <a:rPr lang="zh-CN" altLang="en-US" smtClean="0"/>
              <a:t>118</a:t>
            </a:fld>
            <a:endParaRPr lang="zh-CN" altLang="en-US"/>
          </a:p>
        </p:txBody>
      </p:sp>
    </p:spTree>
    <p:extLst>
      <p:ext uri="{BB962C8B-B14F-4D97-AF65-F5344CB8AC3E}">
        <p14:creationId xmlns:p14="http://schemas.microsoft.com/office/powerpoint/2010/main" val="35124543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124</a:t>
            </a:fld>
            <a:endParaRPr lang="zh-CN" altLang="en-US"/>
          </a:p>
        </p:txBody>
      </p:sp>
    </p:spTree>
    <p:extLst>
      <p:ext uri="{BB962C8B-B14F-4D97-AF65-F5344CB8AC3E}">
        <p14:creationId xmlns:p14="http://schemas.microsoft.com/office/powerpoint/2010/main" val="31505130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125</a:t>
            </a:fld>
            <a:endParaRPr lang="zh-CN" altLang="en-US"/>
          </a:p>
        </p:txBody>
      </p:sp>
    </p:spTree>
    <p:extLst>
      <p:ext uri="{BB962C8B-B14F-4D97-AF65-F5344CB8AC3E}">
        <p14:creationId xmlns:p14="http://schemas.microsoft.com/office/powerpoint/2010/main" val="11054609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顶向下的逆向思路是由底层自动聚类，也就是底层不断重复的东西作为一个子单元来完成一个任务，类似肌肉记忆一样，然后再由顶层进行设计，那么中间层的灵活性该如何保证，要用连接主义的方法来实现，才能有效果。</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126</a:t>
            </a:fld>
            <a:endParaRPr lang="zh-CN" altLang="en-US"/>
          </a:p>
        </p:txBody>
      </p:sp>
    </p:spTree>
    <p:extLst>
      <p:ext uri="{BB962C8B-B14F-4D97-AF65-F5344CB8AC3E}">
        <p14:creationId xmlns:p14="http://schemas.microsoft.com/office/powerpoint/2010/main" val="24872637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127</a:t>
            </a:fld>
            <a:endParaRPr lang="zh-CN" altLang="en-US"/>
          </a:p>
        </p:txBody>
      </p:sp>
    </p:spTree>
    <p:extLst>
      <p:ext uri="{BB962C8B-B14F-4D97-AF65-F5344CB8AC3E}">
        <p14:creationId xmlns:p14="http://schemas.microsoft.com/office/powerpoint/2010/main" val="8017482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129</a:t>
            </a:fld>
            <a:endParaRPr lang="zh-CN" altLang="en-US"/>
          </a:p>
        </p:txBody>
      </p:sp>
    </p:spTree>
    <p:extLst>
      <p:ext uri="{BB962C8B-B14F-4D97-AF65-F5344CB8AC3E}">
        <p14:creationId xmlns:p14="http://schemas.microsoft.com/office/powerpoint/2010/main" val="1078983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49C3D-7A55-4CA8-8F1D-482052CFDF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2500C0-8AD5-405A-9AD5-87F5766572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58CF3C-4666-4C38-A450-B74007D64A65}"/>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5" name="页脚占位符 4">
            <a:extLst>
              <a:ext uri="{FF2B5EF4-FFF2-40B4-BE49-F238E27FC236}">
                <a16:creationId xmlns:a16="http://schemas.microsoft.com/office/drawing/2014/main" id="{F72C37EE-99A1-4788-95F8-A10B2474ED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83DD91-6AE1-4839-A992-D437A5CE8F86}"/>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1951060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E5081-1480-4665-8670-96D445FC152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950A63A-985D-45F4-B962-FDD37A3D63C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45B714-CC39-4279-B7F9-B94E18568184}"/>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5" name="页脚占位符 4">
            <a:extLst>
              <a:ext uri="{FF2B5EF4-FFF2-40B4-BE49-F238E27FC236}">
                <a16:creationId xmlns:a16="http://schemas.microsoft.com/office/drawing/2014/main" id="{53AE0AA0-9E6D-40B4-9A16-4595087FB3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E71527-ECAB-437B-8CAB-FB3CAD3D89CB}"/>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1792830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753243-8F03-4B79-82C5-62B923ADA9B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C2215D-40AE-4585-8E19-CA8F27CA435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DCB44A-8510-4BFD-B81D-824437F7DE64}"/>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5" name="页脚占位符 4">
            <a:extLst>
              <a:ext uri="{FF2B5EF4-FFF2-40B4-BE49-F238E27FC236}">
                <a16:creationId xmlns:a16="http://schemas.microsoft.com/office/drawing/2014/main" id="{35181AD9-ECBF-466B-BF44-3A156ABC92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604BE5-189E-43D5-94F2-3C2DD6D85180}"/>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2913984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6F7462-8740-43B8-B718-5B8C53256C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F4D7DC-154C-4699-8B14-61EC4872374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9C34F5-40AD-46A9-9806-5056158174A5}"/>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5" name="页脚占位符 4">
            <a:extLst>
              <a:ext uri="{FF2B5EF4-FFF2-40B4-BE49-F238E27FC236}">
                <a16:creationId xmlns:a16="http://schemas.microsoft.com/office/drawing/2014/main" id="{025A9A22-81A9-412C-AEEF-5ABB66FD0D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1E9CF0-7D7D-4A0A-923C-9F9BEF02D28C}"/>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52515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37ECF-F338-445C-B83A-9476D07121D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0851C76-074D-444C-AD3D-0787FC64AD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B8D5A2-3297-48C9-85DE-1EAF4B3EE045}"/>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5" name="页脚占位符 4">
            <a:extLst>
              <a:ext uri="{FF2B5EF4-FFF2-40B4-BE49-F238E27FC236}">
                <a16:creationId xmlns:a16="http://schemas.microsoft.com/office/drawing/2014/main" id="{A0E2AEF5-C7AC-48BE-9616-B0D9DE8585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C6A8E4-48F8-4B6A-BCD1-CC26BE1E6119}"/>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1643111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FE313-33FC-4EBC-A9F7-06EB3B85B6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5210C3-A048-447D-ADE1-49196C1F333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D2B4CEF-5600-4C00-83C9-D9C80BA3CC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0E2006-ECF7-4385-B413-62C5A98EC015}"/>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6" name="页脚占位符 5">
            <a:extLst>
              <a:ext uri="{FF2B5EF4-FFF2-40B4-BE49-F238E27FC236}">
                <a16:creationId xmlns:a16="http://schemas.microsoft.com/office/drawing/2014/main" id="{A6428EDB-879D-4449-AAE2-3AE7F8249C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591E31-EC4D-486E-9C79-A4DFD652F7BB}"/>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272498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7F43-F28D-458A-B14D-318B891C849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19AD0F-04F5-4B57-81A7-21B8785312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6655336-E611-43B9-880A-60757390F24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3EC1AC0-CFCE-4144-AFB6-7C4D6C7A75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98583DF-A18D-4584-8732-B925F4E31E0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691F9AB-75D6-451A-9893-3AB64ABFA671}"/>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8" name="页脚占位符 7">
            <a:extLst>
              <a:ext uri="{FF2B5EF4-FFF2-40B4-BE49-F238E27FC236}">
                <a16:creationId xmlns:a16="http://schemas.microsoft.com/office/drawing/2014/main" id="{A4AAD879-4B22-49C5-80C4-32589EB034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72EC328-DF80-43CA-A118-7B0712567C0B}"/>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4010192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B8175-307F-40D4-A9D2-4F2ED7232DB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630E8CF-3DB7-47E9-8332-A18A13D7BB84}"/>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4" name="页脚占位符 3">
            <a:extLst>
              <a:ext uri="{FF2B5EF4-FFF2-40B4-BE49-F238E27FC236}">
                <a16:creationId xmlns:a16="http://schemas.microsoft.com/office/drawing/2014/main" id="{4C385E4B-AAED-4507-8AFF-674CECA808E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CC28DFD-45BC-481F-BF3A-73553A4F8A8A}"/>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114824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27CC62-57C5-42F7-A412-A3AE87C4F0FC}"/>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3" name="页脚占位符 2">
            <a:extLst>
              <a:ext uri="{FF2B5EF4-FFF2-40B4-BE49-F238E27FC236}">
                <a16:creationId xmlns:a16="http://schemas.microsoft.com/office/drawing/2014/main" id="{D498B074-A6E0-44E9-B7D5-ADA71614B8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7163447-82AB-4228-A48F-D749AC9A5BD9}"/>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2652554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569C8-A8E5-4817-A2F2-7266D4922B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2E6E92-703C-451E-9A30-98239367D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0C9B3EB-1199-4BDD-98B2-3008EF94C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58060F-8D8B-473E-A4A5-2EAA8BE581C0}"/>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6" name="页脚占位符 5">
            <a:extLst>
              <a:ext uri="{FF2B5EF4-FFF2-40B4-BE49-F238E27FC236}">
                <a16:creationId xmlns:a16="http://schemas.microsoft.com/office/drawing/2014/main" id="{A1598347-B80D-48C8-90CC-04461B0068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1A548D-2562-4F56-BC93-458AAABE1BA6}"/>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298609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6AC83-2CF0-491C-9E04-EB5559AF28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ABEC70-348B-4B6B-AC53-A06EC5C18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AED1F46-EEFC-4EC2-8A57-A138A07BA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CD0626-EEA8-4902-986A-BADBC40B50D8}"/>
              </a:ext>
            </a:extLst>
          </p:cNvPr>
          <p:cNvSpPr>
            <a:spLocks noGrp="1"/>
          </p:cNvSpPr>
          <p:nvPr>
            <p:ph type="dt" sz="half" idx="10"/>
          </p:nvPr>
        </p:nvSpPr>
        <p:spPr/>
        <p:txBody>
          <a:bodyPr/>
          <a:lstStyle/>
          <a:p>
            <a:fld id="{1803C610-1A26-4CEC-96DC-F4EE6E2E7317}" type="datetimeFigureOut">
              <a:rPr lang="zh-CN" altLang="en-US" smtClean="0"/>
              <a:t>2020/2/8</a:t>
            </a:fld>
            <a:endParaRPr lang="zh-CN" altLang="en-US"/>
          </a:p>
        </p:txBody>
      </p:sp>
      <p:sp>
        <p:nvSpPr>
          <p:cNvPr id="6" name="页脚占位符 5">
            <a:extLst>
              <a:ext uri="{FF2B5EF4-FFF2-40B4-BE49-F238E27FC236}">
                <a16:creationId xmlns:a16="http://schemas.microsoft.com/office/drawing/2014/main" id="{2AD4104D-4890-469A-9A9D-441DF52F08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A05900-F67D-44A7-A3DA-32AD49B4CD2F}"/>
              </a:ext>
            </a:extLst>
          </p:cNvPr>
          <p:cNvSpPr>
            <a:spLocks noGrp="1"/>
          </p:cNvSpPr>
          <p:nvPr>
            <p:ph type="sldNum" sz="quarter" idx="12"/>
          </p:nvPr>
        </p:nvSpPr>
        <p:spPr/>
        <p:txBody>
          <a:body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340589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2F41ACF-F14F-4255-9798-476C198F7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147FD80-49EC-44E2-8631-E8FB097213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22374B-6852-4B2D-95C6-3EB0F6A83B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3C610-1A26-4CEC-96DC-F4EE6E2E7317}" type="datetimeFigureOut">
              <a:rPr lang="zh-CN" altLang="en-US" smtClean="0"/>
              <a:t>2020/2/8</a:t>
            </a:fld>
            <a:endParaRPr lang="zh-CN" altLang="en-US"/>
          </a:p>
        </p:txBody>
      </p:sp>
      <p:sp>
        <p:nvSpPr>
          <p:cNvPr id="5" name="页脚占位符 4">
            <a:extLst>
              <a:ext uri="{FF2B5EF4-FFF2-40B4-BE49-F238E27FC236}">
                <a16:creationId xmlns:a16="http://schemas.microsoft.com/office/drawing/2014/main" id="{97A6A6A5-7F52-4B41-8F1F-30825F4BF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26FB5B-F51D-4869-B485-5AC1CD8725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4D12EE-8BA1-461E-90D0-BF35B2332200}" type="slidenum">
              <a:rPr lang="zh-CN" altLang="en-US" smtClean="0"/>
              <a:t>‹#›</a:t>
            </a:fld>
            <a:endParaRPr lang="zh-CN" altLang="en-US"/>
          </a:p>
        </p:txBody>
      </p:sp>
    </p:spTree>
    <p:extLst>
      <p:ext uri="{BB962C8B-B14F-4D97-AF65-F5344CB8AC3E}">
        <p14:creationId xmlns:p14="http://schemas.microsoft.com/office/powerpoint/2010/main" val="900723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8.png"/><Relationship Id="rId7" Type="http://schemas.openxmlformats.org/officeDocument/2006/relationships/image" Target="NUL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9.png"/><Relationship Id="rId9" Type="http://schemas.openxmlformats.org/officeDocument/2006/relationships/slide" Target="slide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1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openreview.net/forum?id=Byx1VnR9K7"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hyperlink" Target="https://github.com/jangirrishabh/toyCarIRL" TargetMode="External"/><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126.xml"/><Relationship Id="rId3" Type="http://schemas.openxmlformats.org/officeDocument/2006/relationships/slide" Target="slide8.xml"/><Relationship Id="rId7" Type="http://schemas.openxmlformats.org/officeDocument/2006/relationships/slide" Target="slide54.xml"/><Relationship Id="rId12" Type="http://schemas.openxmlformats.org/officeDocument/2006/relationships/slide" Target="slide124.xml"/><Relationship Id="rId2" Type="http://schemas.openxmlformats.org/officeDocument/2006/relationships/slide" Target="slide4.xml"/><Relationship Id="rId16" Type="http://schemas.openxmlformats.org/officeDocument/2006/relationships/slide" Target="slide148.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107.xml"/><Relationship Id="rId5" Type="http://schemas.openxmlformats.org/officeDocument/2006/relationships/slide" Target="slide37.xml"/><Relationship Id="rId15" Type="http://schemas.openxmlformats.org/officeDocument/2006/relationships/slide" Target="slide132.xml"/><Relationship Id="rId10" Type="http://schemas.openxmlformats.org/officeDocument/2006/relationships/slide" Target="slide88.xml"/><Relationship Id="rId4" Type="http://schemas.openxmlformats.org/officeDocument/2006/relationships/slide" Target="slide14.xml"/><Relationship Id="rId9" Type="http://schemas.openxmlformats.org/officeDocument/2006/relationships/slide" Target="slide61.xml"/><Relationship Id="rId14" Type="http://schemas.openxmlformats.org/officeDocument/2006/relationships/slide" Target="slide128.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jangirrishabh.github.io/2016/07/09/virtual-car-IR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54.xml"/><Relationship Id="rId4" Type="http://schemas.openxmlformats.org/officeDocument/2006/relationships/slide" Target="slide46.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13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10.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slide" Target="slide3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42CF6-5003-4920-872E-09D3A180AD88}"/>
              </a:ext>
            </a:extLst>
          </p:cNvPr>
          <p:cNvSpPr>
            <a:spLocks noGrp="1"/>
          </p:cNvSpPr>
          <p:nvPr>
            <p:ph type="ctrTitle"/>
          </p:nvPr>
        </p:nvSpPr>
        <p:spPr/>
        <p:txBody>
          <a:bodyPr/>
          <a:lstStyle/>
          <a:p>
            <a:r>
              <a:rPr lang="en-US" altLang="zh-CN" dirty="0"/>
              <a:t>IRL</a:t>
            </a:r>
            <a:endParaRPr lang="zh-CN" altLang="en-US" dirty="0"/>
          </a:p>
        </p:txBody>
      </p:sp>
      <p:sp>
        <p:nvSpPr>
          <p:cNvPr id="3" name="副标题 2">
            <a:extLst>
              <a:ext uri="{FF2B5EF4-FFF2-40B4-BE49-F238E27FC236}">
                <a16:creationId xmlns:a16="http://schemas.microsoft.com/office/drawing/2014/main" id="{486F1F07-8C9F-4104-8093-178BAA1AB22C}"/>
              </a:ext>
            </a:extLst>
          </p:cNvPr>
          <p:cNvSpPr>
            <a:spLocks noGrp="1"/>
          </p:cNvSpPr>
          <p:nvPr>
            <p:ph type="subTitle" idx="1"/>
          </p:nvPr>
        </p:nvSpPr>
        <p:spPr/>
        <p:txBody>
          <a:bodyPr/>
          <a:lstStyle/>
          <a:p>
            <a:r>
              <a:rPr lang="zh-CN" altLang="en-US" dirty="0"/>
              <a:t>逆向强化学习</a:t>
            </a:r>
          </a:p>
        </p:txBody>
      </p:sp>
    </p:spTree>
    <p:extLst>
      <p:ext uri="{BB962C8B-B14F-4D97-AF65-F5344CB8AC3E}">
        <p14:creationId xmlns:p14="http://schemas.microsoft.com/office/powerpoint/2010/main" val="4192474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73FF3-014E-460F-820D-64E6793BFE41}"/>
              </a:ext>
            </a:extLst>
          </p:cNvPr>
          <p:cNvSpPr>
            <a:spLocks noGrp="1"/>
          </p:cNvSpPr>
          <p:nvPr>
            <p:ph type="title"/>
          </p:nvPr>
        </p:nvSpPr>
        <p:spPr/>
        <p:txBody>
          <a:bodyPr/>
          <a:lstStyle/>
          <a:p>
            <a:r>
              <a:rPr lang="en-US" altLang="zh-CN" dirty="0"/>
              <a:t>IRL </a:t>
            </a:r>
            <a:r>
              <a:rPr lang="zh-CN" altLang="en-US" dirty="0"/>
              <a:t>流程</a:t>
            </a:r>
          </a:p>
        </p:txBody>
      </p:sp>
      <p:sp>
        <p:nvSpPr>
          <p:cNvPr id="3" name="内容占位符 2">
            <a:extLst>
              <a:ext uri="{FF2B5EF4-FFF2-40B4-BE49-F238E27FC236}">
                <a16:creationId xmlns:a16="http://schemas.microsoft.com/office/drawing/2014/main" id="{1ECA3BE0-B9E8-42A8-9518-05EEEB4E9A37}"/>
              </a:ext>
            </a:extLst>
          </p:cNvPr>
          <p:cNvSpPr>
            <a:spLocks noGrp="1"/>
          </p:cNvSpPr>
          <p:nvPr>
            <p:ph idx="1"/>
          </p:nvPr>
        </p:nvSpPr>
        <p:spPr/>
        <p:txBody>
          <a:bodyPr/>
          <a:lstStyle/>
          <a:p>
            <a:r>
              <a:rPr lang="zh-CN" altLang="en-US" dirty="0"/>
              <a:t>逆向强化学习一般流程如下：</a:t>
            </a:r>
          </a:p>
          <a:p>
            <a:pPr lvl="1"/>
            <a:r>
              <a:rPr lang="zh-CN" altLang="en-US" dirty="0"/>
              <a:t>随机生成一个策略作为初始策略；</a:t>
            </a:r>
          </a:p>
          <a:p>
            <a:pPr lvl="1"/>
            <a:r>
              <a:rPr lang="zh-CN" altLang="en-US" dirty="0"/>
              <a:t>通过比较“高手”的交互样本和自己交互样本的差别，学习得到回报函数；</a:t>
            </a:r>
          </a:p>
          <a:p>
            <a:pPr lvl="1"/>
            <a:r>
              <a:rPr lang="zh-CN" altLang="en-US" dirty="0"/>
              <a:t>利用回报函数进行强化学习，提高自己策略水平；</a:t>
            </a:r>
          </a:p>
          <a:p>
            <a:pPr lvl="1"/>
            <a:r>
              <a:rPr lang="zh-CN" altLang="en-US" dirty="0"/>
              <a:t>如果两个策略差别不大，就可以停止学习了，否则回到步骤</a:t>
            </a:r>
            <a:r>
              <a:rPr lang="en-US" altLang="zh-CN" dirty="0"/>
              <a:t>2</a:t>
            </a:r>
            <a:r>
              <a:rPr lang="zh-CN" altLang="en-US" dirty="0"/>
              <a:t>。</a:t>
            </a:r>
            <a:endParaRPr lang="en-US" altLang="zh-CN" dirty="0"/>
          </a:p>
          <a:p>
            <a:pPr lvl="1"/>
            <a:endParaRPr lang="en-US" altLang="zh-CN" dirty="0"/>
          </a:p>
          <a:p>
            <a:r>
              <a:rPr lang="zh-CN" altLang="en-US" dirty="0"/>
              <a:t>也就是我们每一步中都把专家的样本作为一个标签引入？怎么判断专家是否有错呢？提升的那部分体现在哪里呢？</a:t>
            </a:r>
            <a:endParaRPr lang="en-US" altLang="zh-CN" dirty="0"/>
          </a:p>
          <a:p>
            <a:endParaRPr lang="zh-CN" altLang="en-US" dirty="0"/>
          </a:p>
        </p:txBody>
      </p:sp>
    </p:spTree>
    <p:extLst>
      <p:ext uri="{BB962C8B-B14F-4D97-AF65-F5344CB8AC3E}">
        <p14:creationId xmlns:p14="http://schemas.microsoft.com/office/powerpoint/2010/main" val="33659836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6E555-60D4-466B-9BCD-22CC8927812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07C429AC-E6AE-4AAE-9B28-DEB3E2712C37}"/>
              </a:ext>
            </a:extLst>
          </p:cNvPr>
          <p:cNvSpPr>
            <a:spLocks noGrp="1"/>
          </p:cNvSpPr>
          <p:nvPr>
            <p:ph idx="1"/>
          </p:nvPr>
        </p:nvSpPr>
        <p:spPr/>
        <p:txBody>
          <a:bodyPr/>
          <a:lstStyle/>
          <a:p>
            <a:r>
              <a:rPr lang="en-US" altLang="zh-CN" dirty="0"/>
              <a:t>VAEs can model diverse behaviors without dropping modes, but do not learn robust policies, while GANs give us robust policies but insufficiently diverse behaviors.</a:t>
            </a:r>
          </a:p>
          <a:p>
            <a:endParaRPr lang="en-US" altLang="zh-CN" dirty="0"/>
          </a:p>
          <a:p>
            <a:r>
              <a:rPr lang="zh-CN" altLang="en-US" dirty="0"/>
              <a:t>多样的表现（</a:t>
            </a:r>
            <a:r>
              <a:rPr lang="en-US" altLang="zh-CN" dirty="0"/>
              <a:t>VAE</a:t>
            </a:r>
            <a:r>
              <a:rPr lang="zh-CN" altLang="en-US" dirty="0"/>
              <a:t>） </a:t>
            </a:r>
            <a:r>
              <a:rPr lang="en-US" altLang="zh-CN" dirty="0"/>
              <a:t>vs </a:t>
            </a:r>
            <a:r>
              <a:rPr lang="zh-CN" altLang="en-US" dirty="0"/>
              <a:t>稳定的策略</a:t>
            </a:r>
            <a:r>
              <a:rPr lang="en-US" altLang="zh-CN" dirty="0"/>
              <a:t>(GAN)</a:t>
            </a:r>
            <a:r>
              <a:rPr lang="zh-CN" altLang="en-US" dirty="0"/>
              <a:t> </a:t>
            </a:r>
            <a:endParaRPr lang="en-US" altLang="zh-CN" dirty="0"/>
          </a:p>
          <a:p>
            <a:endParaRPr lang="en-US" altLang="zh-CN" dirty="0"/>
          </a:p>
          <a:p>
            <a:r>
              <a:rPr lang="zh-CN" altLang="en-US" dirty="0"/>
              <a:t>本文希望二者融合</a:t>
            </a:r>
          </a:p>
        </p:txBody>
      </p:sp>
    </p:spTree>
    <p:extLst>
      <p:ext uri="{BB962C8B-B14F-4D97-AF65-F5344CB8AC3E}">
        <p14:creationId xmlns:p14="http://schemas.microsoft.com/office/powerpoint/2010/main" val="20064062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D6BAB-6E63-4585-A095-987AEDF07324}"/>
              </a:ext>
            </a:extLst>
          </p:cNvPr>
          <p:cNvSpPr>
            <a:spLocks noGrp="1"/>
          </p:cNvSpPr>
          <p:nvPr>
            <p:ph type="title"/>
          </p:nvPr>
        </p:nvSpPr>
        <p:spPr/>
        <p:txBody>
          <a:bodyPr/>
          <a:lstStyle/>
          <a:p>
            <a:r>
              <a:rPr lang="en-US" altLang="zh-CN" dirty="0"/>
              <a:t>Robust Imitation of Diverse Behavior- 2 Background and Related Work</a:t>
            </a:r>
            <a:endParaRPr lang="zh-CN" altLang="en-US" dirty="0"/>
          </a:p>
        </p:txBody>
      </p:sp>
      <p:sp>
        <p:nvSpPr>
          <p:cNvPr id="3" name="内容占位符 2">
            <a:extLst>
              <a:ext uri="{FF2B5EF4-FFF2-40B4-BE49-F238E27FC236}">
                <a16:creationId xmlns:a16="http://schemas.microsoft.com/office/drawing/2014/main" id="{7F9FFFC3-3E9D-4743-888B-AFBBB093F90B}"/>
              </a:ext>
            </a:extLst>
          </p:cNvPr>
          <p:cNvSpPr>
            <a:spLocks noGrp="1"/>
          </p:cNvSpPr>
          <p:nvPr>
            <p:ph idx="1"/>
          </p:nvPr>
        </p:nvSpPr>
        <p:spPr>
          <a:xfrm>
            <a:off x="1096108" y="1690688"/>
            <a:ext cx="10515600" cy="4351338"/>
          </a:xfrm>
        </p:spPr>
        <p:txBody>
          <a:bodyPr>
            <a:normAutofit fontScale="92500"/>
          </a:bodyPr>
          <a:lstStyle/>
          <a:p>
            <a:r>
              <a:rPr lang="en-US" altLang="zh-CN" dirty="0"/>
              <a:t>1.</a:t>
            </a:r>
            <a:r>
              <a:rPr lang="zh-CN" altLang="en-US" dirty="0"/>
              <a:t>关于生成模型：</a:t>
            </a:r>
            <a:endParaRPr lang="en-US" altLang="zh-CN" dirty="0"/>
          </a:p>
          <a:p>
            <a:pPr lvl="1"/>
            <a:r>
              <a:rPr lang="zh-CN" altLang="en-US" dirty="0"/>
              <a:t>最大化数据的似然函数 等价于 最小化数据分布和模型分布之间的</a:t>
            </a:r>
            <a:r>
              <a:rPr lang="en-US" altLang="zh-CN" dirty="0"/>
              <a:t>KL</a:t>
            </a:r>
            <a:r>
              <a:rPr lang="zh-CN" altLang="en-US" dirty="0"/>
              <a:t>距离</a:t>
            </a:r>
            <a:endParaRPr lang="en-US" altLang="zh-CN" dirty="0"/>
          </a:p>
          <a:p>
            <a:pPr lvl="1"/>
            <a:r>
              <a:rPr lang="zh-CN" altLang="en-US" dirty="0"/>
              <a:t>然而表达能力越强的模型，这种似然的求解会越困难</a:t>
            </a:r>
            <a:endParaRPr lang="en-US" altLang="zh-CN" dirty="0"/>
          </a:p>
          <a:p>
            <a:pPr lvl="1"/>
            <a:r>
              <a:rPr lang="zh-CN" altLang="en-US" dirty="0"/>
              <a:t>一种是 </a:t>
            </a:r>
            <a:r>
              <a:rPr lang="en-US" altLang="zh-CN" dirty="0"/>
              <a:t>Auto –</a:t>
            </a:r>
            <a:r>
              <a:rPr lang="zh-CN" altLang="en-US" dirty="0"/>
              <a:t> </a:t>
            </a:r>
            <a:r>
              <a:rPr lang="en-US" altLang="zh-CN" dirty="0"/>
              <a:t>regressive models </a:t>
            </a:r>
          </a:p>
          <a:p>
            <a:pPr lvl="1"/>
            <a:r>
              <a:rPr lang="zh-CN" altLang="en-US" dirty="0"/>
              <a:t>另一种是</a:t>
            </a:r>
            <a:r>
              <a:rPr lang="en-US" altLang="zh-CN" dirty="0"/>
              <a:t>VAE</a:t>
            </a:r>
            <a:r>
              <a:rPr lang="zh-CN" altLang="en-US" dirty="0"/>
              <a:t>，用参数化下界的方式完成对似然的估计</a:t>
            </a:r>
            <a:endParaRPr lang="en-US" altLang="zh-CN" dirty="0"/>
          </a:p>
          <a:p>
            <a:pPr lvl="1"/>
            <a:r>
              <a:rPr lang="zh-CN" altLang="en-US" dirty="0"/>
              <a:t>第三种是</a:t>
            </a:r>
            <a:r>
              <a:rPr lang="en-US" altLang="zh-CN" dirty="0"/>
              <a:t> GAN</a:t>
            </a:r>
            <a:r>
              <a:rPr lang="zh-CN" altLang="en-US" dirty="0"/>
              <a:t>，能产生清晰图像，但是面临</a:t>
            </a:r>
            <a:r>
              <a:rPr lang="en-US" altLang="zh-CN" dirty="0"/>
              <a:t>model collapse</a:t>
            </a:r>
          </a:p>
          <a:p>
            <a:r>
              <a:rPr lang="en-US" altLang="zh-CN" dirty="0"/>
              <a:t>2.</a:t>
            </a:r>
            <a:r>
              <a:rPr lang="zh-CN" altLang="en-US" dirty="0"/>
              <a:t>关于</a:t>
            </a:r>
            <a:r>
              <a:rPr lang="en-US" altLang="zh-CN" dirty="0"/>
              <a:t>imitation </a:t>
            </a:r>
          </a:p>
          <a:p>
            <a:pPr lvl="1"/>
            <a:r>
              <a:rPr lang="zh-CN" altLang="en-US" dirty="0"/>
              <a:t>经过对示例的模仿学到一个控制策略</a:t>
            </a:r>
            <a:endParaRPr lang="en-US" altLang="zh-CN" dirty="0"/>
          </a:p>
          <a:p>
            <a:pPr lvl="1"/>
            <a:r>
              <a:rPr lang="zh-CN" altLang="en-US" dirty="0"/>
              <a:t>特殊性在于：我们在模仿的过程中是与变化的环境进行交互的</a:t>
            </a:r>
            <a:endParaRPr lang="en-US" altLang="zh-CN" dirty="0"/>
          </a:p>
          <a:p>
            <a:pPr lvl="1"/>
            <a:r>
              <a:rPr lang="en-US" altLang="zh-CN" dirty="0"/>
              <a:t>BC </a:t>
            </a:r>
            <a:r>
              <a:rPr lang="zh-CN" altLang="en-US" dirty="0"/>
              <a:t>需要丰富的示例样本，否则一旦跑偏就回不来了</a:t>
            </a:r>
            <a:r>
              <a:rPr lang="en-US" altLang="zh-CN" dirty="0"/>
              <a:t>,</a:t>
            </a:r>
            <a:r>
              <a:rPr lang="zh-CN" altLang="en-US" dirty="0"/>
              <a:t>因为它不与环境进行交互</a:t>
            </a:r>
            <a:endParaRPr lang="en-US" altLang="zh-CN" dirty="0"/>
          </a:p>
          <a:p>
            <a:pPr lvl="1"/>
            <a:r>
              <a:rPr lang="en-US" altLang="zh-CN" dirty="0"/>
              <a:t>GAIL </a:t>
            </a:r>
            <a:r>
              <a:rPr lang="zh-CN" altLang="en-US" dirty="0"/>
              <a:t>中用</a:t>
            </a:r>
            <a:r>
              <a:rPr lang="en-US" altLang="zh-CN" dirty="0"/>
              <a:t>TRPO</a:t>
            </a:r>
            <a:r>
              <a:rPr lang="zh-CN" altLang="en-US" dirty="0"/>
              <a:t>来稳定训练过程。</a:t>
            </a:r>
          </a:p>
        </p:txBody>
      </p:sp>
    </p:spTree>
    <p:extLst>
      <p:ext uri="{BB962C8B-B14F-4D97-AF65-F5344CB8AC3E}">
        <p14:creationId xmlns:p14="http://schemas.microsoft.com/office/powerpoint/2010/main" val="42208805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D64C9-F540-48BB-8199-D66B26E6983B}"/>
              </a:ext>
            </a:extLst>
          </p:cNvPr>
          <p:cNvSpPr>
            <a:spLocks noGrp="1"/>
          </p:cNvSpPr>
          <p:nvPr>
            <p:ph type="title"/>
          </p:nvPr>
        </p:nvSpPr>
        <p:spPr/>
        <p:txBody>
          <a:bodyPr>
            <a:normAutofit fontScale="90000"/>
          </a:bodyPr>
          <a:lstStyle/>
          <a:p>
            <a:r>
              <a:rPr lang="en-US" altLang="zh-CN" dirty="0"/>
              <a:t>Robust Imitation of Diverse Behavior- 3 A Generative Modeling Approach to Imitating Diverse Behavior</a:t>
            </a:r>
            <a:endParaRPr lang="zh-CN" altLang="en-US" dirty="0"/>
          </a:p>
        </p:txBody>
      </p:sp>
      <p:sp>
        <p:nvSpPr>
          <p:cNvPr id="3" name="内容占位符 2">
            <a:extLst>
              <a:ext uri="{FF2B5EF4-FFF2-40B4-BE49-F238E27FC236}">
                <a16:creationId xmlns:a16="http://schemas.microsoft.com/office/drawing/2014/main" id="{E8C036C7-CC72-4B23-B071-75B24A7123F2}"/>
              </a:ext>
            </a:extLst>
          </p:cNvPr>
          <p:cNvSpPr>
            <a:spLocks noGrp="1"/>
          </p:cNvSpPr>
          <p:nvPr>
            <p:ph idx="1"/>
          </p:nvPr>
        </p:nvSpPr>
        <p:spPr/>
        <p:txBody>
          <a:bodyPr/>
          <a:lstStyle/>
          <a:p>
            <a:r>
              <a:rPr lang="zh-CN" altLang="en-US" dirty="0"/>
              <a:t>用变分自编码的方式完成</a:t>
            </a:r>
            <a:r>
              <a:rPr lang="en-US" altLang="zh-CN" dirty="0"/>
              <a:t>behavior cloning</a:t>
            </a:r>
          </a:p>
          <a:p>
            <a:pPr lvl="1"/>
            <a:r>
              <a:rPr lang="zh-CN" altLang="en-US" dirty="0"/>
              <a:t>与</a:t>
            </a:r>
            <a:r>
              <a:rPr lang="en-US" altLang="zh-CN" dirty="0"/>
              <a:t>one  shot  imitation learning </a:t>
            </a:r>
            <a:r>
              <a:rPr lang="zh-CN" altLang="en-US" dirty="0"/>
              <a:t>十分相似</a:t>
            </a:r>
            <a:endParaRPr lang="en-US" altLang="zh-CN" dirty="0"/>
          </a:p>
          <a:p>
            <a:pPr lvl="1"/>
            <a:r>
              <a:rPr lang="zh-CN" altLang="en-US" dirty="0"/>
              <a:t>这里为隐空间提供了一个更规则的约束</a:t>
            </a:r>
            <a:endParaRPr lang="en-US" altLang="zh-CN" dirty="0"/>
          </a:p>
          <a:p>
            <a:pPr lvl="1"/>
            <a:r>
              <a:rPr lang="zh-CN" altLang="en-US" dirty="0"/>
              <a:t>从示例中编码得到隐含变量</a:t>
            </a:r>
            <a:r>
              <a:rPr lang="en-US" altLang="zh-CN" dirty="0"/>
              <a:t>z</a:t>
            </a:r>
            <a:r>
              <a:rPr lang="zh-CN" altLang="en-US" dirty="0"/>
              <a:t>，根据</a:t>
            </a:r>
            <a:r>
              <a:rPr lang="en-US" altLang="zh-CN" dirty="0"/>
              <a:t>z</a:t>
            </a:r>
            <a:r>
              <a:rPr lang="zh-CN" altLang="en-US" dirty="0"/>
              <a:t>解码得到，</a:t>
            </a:r>
            <a:r>
              <a:rPr lang="en-US" altLang="zh-CN" dirty="0"/>
              <a:t>=&gt;</a:t>
            </a:r>
            <a:r>
              <a:rPr lang="zh-CN" altLang="en-US" dirty="0"/>
              <a:t>新的状态和动作</a:t>
            </a:r>
            <a:endParaRPr lang="en-US" altLang="zh-CN" dirty="0"/>
          </a:p>
          <a:p>
            <a:pPr lvl="1"/>
            <a:r>
              <a:rPr lang="zh-CN" altLang="en-US" dirty="0"/>
              <a:t>编码器用的是双向</a:t>
            </a:r>
            <a:r>
              <a:rPr lang="en-US" altLang="zh-CN" dirty="0"/>
              <a:t>LSTM, </a:t>
            </a:r>
            <a:r>
              <a:rPr lang="zh-CN" altLang="en-US" dirty="0"/>
              <a:t>把所有第二层输出平均之后作为 最后的 </a:t>
            </a:r>
            <a:r>
              <a:rPr lang="en-US" altLang="zh-CN" dirty="0"/>
              <a:t>embedding, </a:t>
            </a:r>
            <a:r>
              <a:rPr lang="zh-CN" altLang="en-US" dirty="0"/>
              <a:t>从高斯分布中采样作为一个示例的编码。</a:t>
            </a:r>
            <a:endParaRPr lang="en-US" altLang="zh-CN" dirty="0"/>
          </a:p>
          <a:p>
            <a:pPr lvl="1"/>
            <a:r>
              <a:rPr lang="zh-CN" altLang="en-US" dirty="0"/>
              <a:t>解码器用的是</a:t>
            </a:r>
            <a:r>
              <a:rPr lang="en-US" altLang="zh-CN" dirty="0"/>
              <a:t>MLP</a:t>
            </a:r>
            <a:r>
              <a:rPr lang="zh-CN" altLang="en-US" dirty="0"/>
              <a:t>，输入是状态和</a:t>
            </a:r>
            <a:r>
              <a:rPr lang="en-US" altLang="zh-CN" dirty="0"/>
              <a:t>embedding</a:t>
            </a:r>
            <a:r>
              <a:rPr lang="zh-CN" altLang="en-US" dirty="0"/>
              <a:t>的串联，输出是高斯策略的参数。</a:t>
            </a:r>
            <a:endParaRPr lang="en-US" altLang="zh-CN" dirty="0"/>
          </a:p>
          <a:p>
            <a:pPr lvl="1"/>
            <a:r>
              <a:rPr lang="zh-CN" altLang="en-US" dirty="0"/>
              <a:t>解码器</a:t>
            </a:r>
            <a:r>
              <a:rPr lang="en-US" altLang="zh-CN" dirty="0"/>
              <a:t>2</a:t>
            </a:r>
            <a:r>
              <a:rPr lang="zh-CN" altLang="en-US" dirty="0"/>
              <a:t>用的是和参考文献相同的解码器，得到的是下一个状态。</a:t>
            </a:r>
            <a:endParaRPr lang="en-US" altLang="zh-CN" dirty="0"/>
          </a:p>
          <a:p>
            <a:pPr lvl="1"/>
            <a:r>
              <a:rPr lang="zh-CN" altLang="en-US" dirty="0"/>
              <a:t>这种自回归的方法能够减少解码器的负载，用状态向量迭代的方式来完成对历史信息的整合（</a:t>
            </a:r>
            <a:r>
              <a:rPr lang="zh-CN" altLang="en-US" dirty="0">
                <a:solidFill>
                  <a:srgbClr val="FF0000"/>
                </a:solidFill>
              </a:rPr>
              <a:t>值得借鉴</a:t>
            </a:r>
            <a:r>
              <a:rPr lang="zh-CN" altLang="en-US" dirty="0"/>
              <a:t>）</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42246036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BD824E-9207-4DA6-9EB0-F73E60A143B5}"/>
              </a:ext>
            </a:extLst>
          </p:cNvPr>
          <p:cNvPicPr>
            <a:picLocks noChangeAspect="1"/>
          </p:cNvPicPr>
          <p:nvPr/>
        </p:nvPicPr>
        <p:blipFill>
          <a:blip r:embed="rId2"/>
          <a:stretch>
            <a:fillRect/>
          </a:stretch>
        </p:blipFill>
        <p:spPr>
          <a:xfrm>
            <a:off x="1209675" y="857250"/>
            <a:ext cx="9772650" cy="5143500"/>
          </a:xfrm>
          <a:prstGeom prst="rect">
            <a:avLst/>
          </a:prstGeom>
        </p:spPr>
      </p:pic>
    </p:spTree>
    <p:extLst>
      <p:ext uri="{BB962C8B-B14F-4D97-AF65-F5344CB8AC3E}">
        <p14:creationId xmlns:p14="http://schemas.microsoft.com/office/powerpoint/2010/main" val="195076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D64C9-F540-48BB-8199-D66B26E6983B}"/>
              </a:ext>
            </a:extLst>
          </p:cNvPr>
          <p:cNvSpPr>
            <a:spLocks noGrp="1"/>
          </p:cNvSpPr>
          <p:nvPr>
            <p:ph type="title"/>
          </p:nvPr>
        </p:nvSpPr>
        <p:spPr/>
        <p:txBody>
          <a:bodyPr>
            <a:normAutofit fontScale="90000"/>
          </a:bodyPr>
          <a:lstStyle/>
          <a:p>
            <a:r>
              <a:rPr lang="en-US" altLang="zh-CN" dirty="0"/>
              <a:t>Robust Imitation of Diverse Behavior- 3 A Generative Modeling Approach to Imitating Diverse Behavior</a:t>
            </a:r>
            <a:endParaRPr lang="zh-CN" altLang="en-US" dirty="0"/>
          </a:p>
        </p:txBody>
      </p:sp>
      <p:sp>
        <p:nvSpPr>
          <p:cNvPr id="3" name="内容占位符 2">
            <a:extLst>
              <a:ext uri="{FF2B5EF4-FFF2-40B4-BE49-F238E27FC236}">
                <a16:creationId xmlns:a16="http://schemas.microsoft.com/office/drawing/2014/main" id="{E8C036C7-CC72-4B23-B071-75B24A7123F2}"/>
              </a:ext>
            </a:extLst>
          </p:cNvPr>
          <p:cNvSpPr>
            <a:spLocks noGrp="1"/>
          </p:cNvSpPr>
          <p:nvPr>
            <p:ph idx="1"/>
          </p:nvPr>
        </p:nvSpPr>
        <p:spPr/>
        <p:txBody>
          <a:bodyPr>
            <a:normAutofit lnSpcReduction="10000"/>
          </a:bodyPr>
          <a:lstStyle/>
          <a:p>
            <a:r>
              <a:rPr lang="zh-CN" altLang="en-US" dirty="0"/>
              <a:t>多元生成对抗模仿学习</a:t>
            </a:r>
            <a:endParaRPr lang="en-US" altLang="zh-CN" dirty="0"/>
          </a:p>
          <a:p>
            <a:pPr lvl="1"/>
            <a:r>
              <a:rPr lang="en-US" altLang="zh-CN" dirty="0"/>
              <a:t>behavior cloning </a:t>
            </a:r>
            <a:r>
              <a:rPr lang="zh-CN" altLang="en-US" dirty="0"/>
              <a:t>很难完成在环境变化的情况下进行模仿学习</a:t>
            </a:r>
            <a:endParaRPr lang="en-US" altLang="zh-CN" dirty="0"/>
          </a:p>
          <a:p>
            <a:pPr lvl="1"/>
            <a:r>
              <a:rPr lang="zh-CN" altLang="en-US" dirty="0"/>
              <a:t>为了从少量的示例中得到更</a:t>
            </a:r>
            <a:r>
              <a:rPr lang="en-US" altLang="zh-CN" dirty="0"/>
              <a:t>robust </a:t>
            </a:r>
            <a:r>
              <a:rPr lang="zh-CN" altLang="en-US" dirty="0"/>
              <a:t>的策略，引进</a:t>
            </a:r>
            <a:r>
              <a:rPr lang="en-US" altLang="zh-CN" dirty="0"/>
              <a:t>GAIL</a:t>
            </a:r>
          </a:p>
          <a:p>
            <a:pPr lvl="1"/>
            <a:r>
              <a:rPr lang="zh-CN" altLang="en-US" dirty="0"/>
              <a:t>在</a:t>
            </a:r>
            <a:r>
              <a:rPr lang="en-US" altLang="zh-CN" dirty="0"/>
              <a:t>VAE </a:t>
            </a:r>
            <a:r>
              <a:rPr lang="zh-CN" altLang="en-US" dirty="0"/>
              <a:t>编码器得到的</a:t>
            </a:r>
            <a:r>
              <a:rPr lang="en-US" altLang="zh-CN" dirty="0"/>
              <a:t>embedding </a:t>
            </a:r>
            <a:r>
              <a:rPr lang="zh-CN" altLang="en-US" dirty="0"/>
              <a:t>的基础上建立判别器，根据变分后验</a:t>
            </a:r>
            <a:r>
              <a:rPr lang="en-US" altLang="zh-CN" dirty="0"/>
              <a:t>q </a:t>
            </a:r>
            <a:r>
              <a:rPr lang="zh-CN" altLang="en-US" dirty="0"/>
              <a:t>积掉</a:t>
            </a:r>
            <a:r>
              <a:rPr lang="en-US" altLang="zh-CN" dirty="0"/>
              <a:t>GAIL</a:t>
            </a:r>
            <a:r>
              <a:rPr lang="zh-CN" altLang="en-US" dirty="0"/>
              <a:t>的目标式</a:t>
            </a:r>
            <a:endParaRPr lang="en-US" altLang="zh-CN" dirty="0"/>
          </a:p>
          <a:p>
            <a:pPr lvl="1"/>
            <a:r>
              <a:rPr lang="zh-CN" altLang="en-US" dirty="0"/>
              <a:t>最终得到的判别器优化目标式是：</a:t>
            </a:r>
            <a:endParaRPr lang="en-US" altLang="zh-CN" dirty="0"/>
          </a:p>
          <a:p>
            <a:pPr lvl="1"/>
            <a:endParaRPr lang="en-US" altLang="zh-CN" dirty="0"/>
          </a:p>
          <a:p>
            <a:pPr lvl="1"/>
            <a:endParaRPr lang="en-US" altLang="zh-CN" dirty="0"/>
          </a:p>
          <a:p>
            <a:pPr lvl="1"/>
            <a:endParaRPr lang="en-US" altLang="zh-CN" dirty="0"/>
          </a:p>
          <a:p>
            <a:pPr lvl="1"/>
            <a:r>
              <a:rPr lang="zh-CN" altLang="en-US" dirty="0"/>
              <a:t>这里是在无标签的轨迹信息上完成的，但是这个轨迹是经过一个强大的编码器生成的，所以会比</a:t>
            </a:r>
            <a:r>
              <a:rPr lang="en-US" altLang="zh-CN" dirty="0"/>
              <a:t>one-shot </a:t>
            </a:r>
            <a:r>
              <a:rPr lang="zh-CN" altLang="en-US" dirty="0"/>
              <a:t>要好。而且策略空间是连续的可以进行插值。</a:t>
            </a:r>
          </a:p>
        </p:txBody>
      </p:sp>
      <p:pic>
        <p:nvPicPr>
          <p:cNvPr id="4" name="图片 3">
            <a:extLst>
              <a:ext uri="{FF2B5EF4-FFF2-40B4-BE49-F238E27FC236}">
                <a16:creationId xmlns:a16="http://schemas.microsoft.com/office/drawing/2014/main" id="{9EE47A6A-E84A-4642-A343-4E14520FBE8A}"/>
              </a:ext>
            </a:extLst>
          </p:cNvPr>
          <p:cNvPicPr>
            <a:picLocks noChangeAspect="1"/>
          </p:cNvPicPr>
          <p:nvPr/>
        </p:nvPicPr>
        <p:blipFill rotWithShape="1">
          <a:blip r:embed="rId3"/>
          <a:srcRect t="16424"/>
          <a:stretch/>
        </p:blipFill>
        <p:spPr>
          <a:xfrm>
            <a:off x="1310833" y="4201610"/>
            <a:ext cx="8991600" cy="827902"/>
          </a:xfrm>
          <a:prstGeom prst="rect">
            <a:avLst/>
          </a:prstGeom>
        </p:spPr>
      </p:pic>
    </p:spTree>
    <p:extLst>
      <p:ext uri="{BB962C8B-B14F-4D97-AF65-F5344CB8AC3E}">
        <p14:creationId xmlns:p14="http://schemas.microsoft.com/office/powerpoint/2010/main" val="27417143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8B73587-2B55-43C6-BCE7-63398BF4A8D2}"/>
              </a:ext>
            </a:extLst>
          </p:cNvPr>
          <p:cNvPicPr>
            <a:picLocks noChangeAspect="1"/>
          </p:cNvPicPr>
          <p:nvPr/>
        </p:nvPicPr>
        <p:blipFill>
          <a:blip r:embed="rId2"/>
          <a:stretch>
            <a:fillRect/>
          </a:stretch>
        </p:blipFill>
        <p:spPr>
          <a:xfrm>
            <a:off x="886186" y="1095736"/>
            <a:ext cx="10846250" cy="4321215"/>
          </a:xfrm>
          <a:prstGeom prst="rect">
            <a:avLst/>
          </a:prstGeom>
        </p:spPr>
      </p:pic>
    </p:spTree>
    <p:extLst>
      <p:ext uri="{BB962C8B-B14F-4D97-AF65-F5344CB8AC3E}">
        <p14:creationId xmlns:p14="http://schemas.microsoft.com/office/powerpoint/2010/main" val="38221200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4C8F8-144C-4C02-B0D2-F8A567309DF5}"/>
              </a:ext>
            </a:extLst>
          </p:cNvPr>
          <p:cNvSpPr>
            <a:spLocks noGrp="1"/>
          </p:cNvSpPr>
          <p:nvPr>
            <p:ph type="title"/>
          </p:nvPr>
        </p:nvSpPr>
        <p:spPr/>
        <p:txBody>
          <a:bodyPr/>
          <a:lstStyle/>
          <a:p>
            <a:r>
              <a:rPr lang="zh-CN" altLang="en-US" dirty="0"/>
              <a:t>这篇文章的几个后续发展</a:t>
            </a:r>
          </a:p>
        </p:txBody>
      </p:sp>
      <p:sp>
        <p:nvSpPr>
          <p:cNvPr id="6" name="内容占位符 5">
            <a:extLst>
              <a:ext uri="{FF2B5EF4-FFF2-40B4-BE49-F238E27FC236}">
                <a16:creationId xmlns:a16="http://schemas.microsoft.com/office/drawing/2014/main" id="{4DE97E9E-FD0D-4239-875D-877AC38EE9A4}"/>
              </a:ext>
            </a:extLst>
          </p:cNvPr>
          <p:cNvSpPr>
            <a:spLocks noGrp="1"/>
          </p:cNvSpPr>
          <p:nvPr>
            <p:ph idx="1"/>
          </p:nvPr>
        </p:nvSpPr>
        <p:spPr>
          <a:xfrm>
            <a:off x="838200" y="1388962"/>
            <a:ext cx="10643886" cy="5602147"/>
          </a:xfrm>
        </p:spPr>
        <p:txBody>
          <a:bodyPr>
            <a:normAutofit fontScale="85000" lnSpcReduction="20000"/>
          </a:bodyPr>
          <a:lstStyle/>
          <a:p>
            <a:r>
              <a:rPr lang="en-US" altLang="zh-CN" dirty="0"/>
              <a:t>Addressing Sample Inefficiency and Reward Bias in Inverse Reinforcement Learning</a:t>
            </a:r>
          </a:p>
          <a:p>
            <a:r>
              <a:rPr lang="en-US" altLang="zh-CN" dirty="0"/>
              <a:t>Sample-Efficient Policy Learning based on Completely Behavior Cloning</a:t>
            </a:r>
          </a:p>
          <a:p>
            <a:r>
              <a:rPr lang="en-US" altLang="zh-CN" dirty="0"/>
              <a:t>Extended Reproduction of Demonstration Motion Using Variational Autoencoder</a:t>
            </a:r>
          </a:p>
          <a:p>
            <a:endParaRPr lang="en-US" altLang="zh-CN" dirty="0"/>
          </a:p>
          <a:p>
            <a:r>
              <a:rPr lang="en-US" altLang="zh-CN" dirty="0"/>
              <a:t>Reinforcement and Imitation Learning for Diverse Visuomotor Skills –</a:t>
            </a:r>
            <a:r>
              <a:rPr lang="en-US" altLang="zh-CN" dirty="0" err="1"/>
              <a:t>ziyu</a:t>
            </a:r>
            <a:r>
              <a:rPr lang="en-US" altLang="zh-CN" dirty="0"/>
              <a:t> wang 2018</a:t>
            </a:r>
          </a:p>
          <a:p>
            <a:r>
              <a:rPr lang="en-US" altLang="zh-CN" dirty="0"/>
              <a:t>Sample Efficient Actor-Critic with Experience Replay-</a:t>
            </a:r>
            <a:r>
              <a:rPr lang="en-US" altLang="zh-CN" dirty="0" err="1"/>
              <a:t>ziyu</a:t>
            </a:r>
            <a:r>
              <a:rPr lang="en-US" altLang="zh-CN" dirty="0"/>
              <a:t> wang 2017</a:t>
            </a:r>
          </a:p>
          <a:p>
            <a:r>
              <a:rPr lang="en-US" altLang="zh-CN" dirty="0"/>
              <a:t>Parallel Multiscale Autoregressive Density Estimation – </a:t>
            </a:r>
            <a:r>
              <a:rPr lang="en-US" altLang="zh-CN" dirty="0" err="1"/>
              <a:t>ziyu</a:t>
            </a:r>
            <a:r>
              <a:rPr lang="en-US" altLang="zh-CN" dirty="0"/>
              <a:t> wang 2017</a:t>
            </a:r>
          </a:p>
          <a:p>
            <a:r>
              <a:rPr lang="en-US" altLang="zh-CN" dirty="0"/>
              <a:t>Dueling Network Architectures for Deep Reinforcement Learning-</a:t>
            </a:r>
            <a:r>
              <a:rPr lang="en-US" altLang="zh-CN" dirty="0" err="1"/>
              <a:t>ziyu</a:t>
            </a:r>
            <a:r>
              <a:rPr lang="en-US" altLang="zh-CN" dirty="0"/>
              <a:t> wang 2016</a:t>
            </a:r>
          </a:p>
          <a:p>
            <a:r>
              <a:rPr lang="en-US" altLang="zh-CN" dirty="0"/>
              <a:t>Bayesian </a:t>
            </a:r>
            <a:r>
              <a:rPr lang="en-US" altLang="zh-CN" dirty="0" err="1"/>
              <a:t>Optimisation</a:t>
            </a:r>
            <a:r>
              <a:rPr lang="en-US" altLang="zh-CN" dirty="0"/>
              <a:t> for Machine Translation-</a:t>
            </a:r>
            <a:r>
              <a:rPr lang="en-US" altLang="zh-CN" dirty="0" err="1"/>
              <a:t>ziyu</a:t>
            </a:r>
            <a:r>
              <a:rPr lang="en-US" altLang="zh-CN" dirty="0"/>
              <a:t> wang 2014</a:t>
            </a:r>
          </a:p>
          <a:p>
            <a:r>
              <a:rPr lang="en-US" altLang="zh-CN" dirty="0"/>
              <a:t>Theoretical Analysis of Bayesian </a:t>
            </a:r>
            <a:r>
              <a:rPr lang="en-US" altLang="zh-CN" dirty="0" err="1"/>
              <a:t>Optimisation</a:t>
            </a:r>
            <a:r>
              <a:rPr lang="en-US" altLang="zh-CN" dirty="0"/>
              <a:t> with Unknown Gaussian Process Hyper-Parameters-</a:t>
            </a:r>
            <a:r>
              <a:rPr lang="en-US" altLang="zh-CN" dirty="0" err="1"/>
              <a:t>ziyu</a:t>
            </a:r>
            <a:r>
              <a:rPr lang="en-US" altLang="zh-CN" dirty="0"/>
              <a:t> wang 2014</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9136795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lstStyle/>
          <a:p>
            <a:r>
              <a:rPr lang="en-US" altLang="zh-CN" dirty="0"/>
              <a:t>Learning from Demonstrations for Real World Reinforcement Learning--DQFD</a:t>
            </a:r>
          </a:p>
          <a:p>
            <a:r>
              <a:rPr lang="zh-CN" altLang="en-US" dirty="0"/>
              <a:t>并非</a:t>
            </a:r>
            <a:r>
              <a:rPr lang="en-US" altLang="zh-CN" dirty="0"/>
              <a:t>IRL</a:t>
            </a:r>
            <a:r>
              <a:rPr lang="zh-CN" altLang="en-US" dirty="0"/>
              <a:t>，而是在</a:t>
            </a:r>
            <a:r>
              <a:rPr lang="en-US" altLang="zh-CN" dirty="0"/>
              <a:t>demonstration learning</a:t>
            </a:r>
            <a:r>
              <a:rPr lang="zh-CN" altLang="en-US" dirty="0"/>
              <a:t>的范围内讨论。是对在示例数据的基础上进行提升。一种快速启动的方法</a:t>
            </a:r>
            <a:endParaRPr lang="en-US" altLang="zh-CN" dirty="0"/>
          </a:p>
          <a:p>
            <a:r>
              <a:rPr lang="en-US" altLang="zh-CN" dirty="0" err="1"/>
              <a:t>DQfD</a:t>
            </a:r>
            <a:r>
              <a:rPr lang="en-US" altLang="zh-CN" dirty="0"/>
              <a:t> works by combining temporal difference updates with large-margin classification of the demonstrator’s actions. </a:t>
            </a:r>
          </a:p>
          <a:p>
            <a:endParaRPr lang="zh-CN" altLang="en-US" dirty="0"/>
          </a:p>
        </p:txBody>
      </p:sp>
      <p:sp>
        <p:nvSpPr>
          <p:cNvPr id="4" name="箭头: 右弧形 3">
            <a:hlinkClick r:id="rId3" action="ppaction://hlinksldjump"/>
            <a:extLst>
              <a:ext uri="{FF2B5EF4-FFF2-40B4-BE49-F238E27FC236}">
                <a16:creationId xmlns:a16="http://schemas.microsoft.com/office/drawing/2014/main" id="{32BB178F-CB70-4754-B76F-00E8F9F075DF}"/>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2685066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E1005-A2DF-4C10-B287-68F8EF50AC8F}"/>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E7F71901-7D7F-4ACB-B71E-3714B07C902D}"/>
              </a:ext>
            </a:extLst>
          </p:cNvPr>
          <p:cNvSpPr>
            <a:spLocks noGrp="1"/>
          </p:cNvSpPr>
          <p:nvPr>
            <p:ph idx="1"/>
          </p:nvPr>
        </p:nvSpPr>
        <p:spPr/>
        <p:txBody>
          <a:bodyPr>
            <a:normAutofit lnSpcReduction="10000"/>
          </a:bodyPr>
          <a:lstStyle/>
          <a:p>
            <a:r>
              <a:rPr lang="en-US" altLang="zh-CN" dirty="0"/>
              <a:t>DQFD</a:t>
            </a:r>
          </a:p>
          <a:p>
            <a:r>
              <a:rPr lang="zh-CN" altLang="en-US" dirty="0"/>
              <a:t>预训练目标是得到一个满足贝尔曼方程的值函数</a:t>
            </a:r>
            <a:r>
              <a:rPr lang="en-US" altLang="zh-CN" dirty="0"/>
              <a:t>——TD</a:t>
            </a:r>
            <a:r>
              <a:rPr lang="zh-CN" altLang="en-US" dirty="0"/>
              <a:t>算法</a:t>
            </a:r>
            <a:endParaRPr lang="en-US" altLang="zh-CN" dirty="0"/>
          </a:p>
          <a:p>
            <a:r>
              <a:rPr lang="zh-CN" altLang="en-US" dirty="0"/>
              <a:t>四种</a:t>
            </a:r>
            <a:r>
              <a:rPr lang="en-US" altLang="zh-CN" dirty="0"/>
              <a:t>loss</a:t>
            </a:r>
            <a:r>
              <a:rPr lang="zh-CN" altLang="en-US" dirty="0"/>
              <a:t>完成监督学习：</a:t>
            </a:r>
            <a:endParaRPr lang="en-US" altLang="zh-CN" dirty="0"/>
          </a:p>
          <a:p>
            <a:pPr lvl="1"/>
            <a:r>
              <a:rPr lang="en-US" altLang="zh-CN" dirty="0"/>
              <a:t> the 1-step double Q-learning loss, </a:t>
            </a:r>
          </a:p>
          <a:p>
            <a:pPr lvl="1"/>
            <a:r>
              <a:rPr lang="en-US" altLang="zh-CN" dirty="0"/>
              <a:t>an n-step double Q-learning loss,</a:t>
            </a:r>
          </a:p>
          <a:p>
            <a:pPr lvl="1"/>
            <a:r>
              <a:rPr lang="en-US" altLang="zh-CN" dirty="0"/>
              <a:t> a supervised large margin classiﬁcation loss, </a:t>
            </a:r>
          </a:p>
          <a:p>
            <a:pPr lvl="1"/>
            <a:r>
              <a:rPr lang="en-US" altLang="zh-CN" dirty="0"/>
              <a:t>And an L2 regularization loss on the network weights and biases. </a:t>
            </a:r>
          </a:p>
          <a:p>
            <a:r>
              <a:rPr lang="en-US" altLang="zh-CN" dirty="0"/>
              <a:t>The supervised loss is used for classiﬁcation of the demonstrator’s actions, while the Q-learning loss ensures that the network satisﬁes the Bellman equation and can be used as a starting point for TD learning. </a:t>
            </a:r>
            <a:endParaRPr lang="zh-CN" altLang="en-US" dirty="0"/>
          </a:p>
          <a:p>
            <a:endParaRPr lang="zh-CN" altLang="en-US" dirty="0"/>
          </a:p>
        </p:txBody>
      </p:sp>
    </p:spTree>
    <p:extLst>
      <p:ext uri="{BB962C8B-B14F-4D97-AF65-F5344CB8AC3E}">
        <p14:creationId xmlns:p14="http://schemas.microsoft.com/office/powerpoint/2010/main" val="23293857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D0BCDA-BEBE-4AC8-9093-6055E7FDC019}"/>
              </a:ext>
            </a:extLst>
          </p:cNvPr>
          <p:cNvPicPr>
            <a:picLocks noChangeAspect="1"/>
          </p:cNvPicPr>
          <p:nvPr/>
        </p:nvPicPr>
        <p:blipFill>
          <a:blip r:embed="rId3"/>
          <a:stretch>
            <a:fillRect/>
          </a:stretch>
        </p:blipFill>
        <p:spPr>
          <a:xfrm>
            <a:off x="0" y="0"/>
            <a:ext cx="6055743" cy="6858000"/>
          </a:xfrm>
          <a:prstGeom prst="rect">
            <a:avLst/>
          </a:prstGeom>
        </p:spPr>
      </p:pic>
      <p:sp>
        <p:nvSpPr>
          <p:cNvPr id="5" name="矩形 4">
            <a:extLst>
              <a:ext uri="{FF2B5EF4-FFF2-40B4-BE49-F238E27FC236}">
                <a16:creationId xmlns:a16="http://schemas.microsoft.com/office/drawing/2014/main" id="{A62A2A1C-3A9B-4906-9256-3FDF02658990}"/>
              </a:ext>
            </a:extLst>
          </p:cNvPr>
          <p:cNvSpPr/>
          <p:nvPr/>
        </p:nvSpPr>
        <p:spPr>
          <a:xfrm>
            <a:off x="114300" y="1813560"/>
            <a:ext cx="5920740" cy="1783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731E2D24-9E74-4BB9-8F3D-9CD5B5AE5DA2}"/>
              </a:ext>
            </a:extLst>
          </p:cNvPr>
          <p:cNvSpPr/>
          <p:nvPr/>
        </p:nvSpPr>
        <p:spPr>
          <a:xfrm>
            <a:off x="93597" y="3703320"/>
            <a:ext cx="5750943" cy="3040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0D79D0AB-583D-4BF4-A82A-B4D2E33BCDDC}"/>
              </a:ext>
            </a:extLst>
          </p:cNvPr>
          <p:cNvPicPr>
            <a:picLocks noChangeAspect="1"/>
          </p:cNvPicPr>
          <p:nvPr/>
        </p:nvPicPr>
        <p:blipFill>
          <a:blip r:embed="rId4"/>
          <a:stretch>
            <a:fillRect/>
          </a:stretch>
        </p:blipFill>
        <p:spPr>
          <a:xfrm>
            <a:off x="5943600" y="720090"/>
            <a:ext cx="6248400" cy="742950"/>
          </a:xfrm>
          <a:prstGeom prst="rect">
            <a:avLst/>
          </a:prstGeom>
        </p:spPr>
      </p:pic>
      <p:sp>
        <p:nvSpPr>
          <p:cNvPr id="8" name="矩形 7">
            <a:extLst>
              <a:ext uri="{FF2B5EF4-FFF2-40B4-BE49-F238E27FC236}">
                <a16:creationId xmlns:a16="http://schemas.microsoft.com/office/drawing/2014/main" id="{82171D66-331A-4909-97BB-6321DB2CBB4B}"/>
              </a:ext>
            </a:extLst>
          </p:cNvPr>
          <p:cNvSpPr/>
          <p:nvPr/>
        </p:nvSpPr>
        <p:spPr>
          <a:xfrm>
            <a:off x="6288659" y="1529031"/>
            <a:ext cx="6096000" cy="1754326"/>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四种</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loss</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完成监督学习：</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1-step double Q-learning loss,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 n-step double Q-learning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 supervised large margin classiﬁcation loss,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And an L2 regularization loss on the network weights and biases</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1106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p:txBody>
          <a:bodyPr/>
          <a:lstStyle/>
          <a:p>
            <a:r>
              <a:rPr lang="en-US" altLang="zh-CN" dirty="0"/>
              <a:t>1.2 </a:t>
            </a:r>
            <a:r>
              <a:rPr lang="zh-CN" altLang="en-US" dirty="0"/>
              <a:t>动机</a:t>
            </a:r>
            <a:endParaRPr lang="en-US" altLang="zh-CN" dirty="0"/>
          </a:p>
          <a:p>
            <a:r>
              <a:rPr lang="zh-CN" altLang="en-US" dirty="0"/>
              <a:t>问题：专家为什么要这么做？</a:t>
            </a:r>
            <a:endParaRPr lang="en-US" altLang="zh-CN" dirty="0"/>
          </a:p>
          <a:p>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4F7EBC16-DEEE-405C-90F6-5A7EBFC7A7F9}"/>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BAD2E901-10ED-4D08-9EC9-EBAC47F53DFE}"/>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B52EAA3B-B935-47CB-AF9C-46038F042289}"/>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5278F4D0-57A2-4570-A42D-0F2379E4D55F}"/>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FDBBD2A7-63AF-4461-A47A-4CCC84121B95}"/>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CD40511A-B652-4E08-8027-DF22AABEA183}"/>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4FE1CEE-2846-4E2A-A3FA-4D03DCCBB8AB}"/>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E7C1BC5-855C-48B5-B437-987A6B4FC542}"/>
              </a:ext>
            </a:extLst>
          </p:cNvPr>
          <p:cNvCxnSpPr>
            <a:endCxn id="4"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80E2A3B-63EC-4F2B-A0AC-EB603B2D8EF2}"/>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DB0CE5A-3F55-40FB-9A12-25B89ADBD714}"/>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4" name="直接箭头连接符 13">
            <a:extLst>
              <a:ext uri="{FF2B5EF4-FFF2-40B4-BE49-F238E27FC236}">
                <a16:creationId xmlns:a16="http://schemas.microsoft.com/office/drawing/2014/main" id="{81F4E072-D68E-4C65-8DFD-8D9B8836FCF7}"/>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DBA3065-84B3-4193-902A-6783EA90FDC0}"/>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981E2A-F38A-4FF7-BCEF-257FAF4DE5D4}"/>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2F3F2EA-5233-4622-B596-4CAC52282FCB}"/>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54ACB39-94F7-4398-9A2E-11054D660CB5}"/>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40011216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3B541A-AADE-4A59-85B9-F8D6048938E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7A5DDCB4-4430-4344-A6B9-8244427E28E9}"/>
              </a:ext>
            </a:extLst>
          </p:cNvPr>
          <p:cNvSpPr>
            <a:spLocks noGrp="1"/>
          </p:cNvSpPr>
          <p:nvPr>
            <p:ph idx="1"/>
          </p:nvPr>
        </p:nvSpPr>
        <p:spPr/>
        <p:txBody>
          <a:bodyPr/>
          <a:lstStyle/>
          <a:p>
            <a:r>
              <a:rPr lang="en-US" altLang="zh-CN" dirty="0"/>
              <a:t>DQFD</a:t>
            </a:r>
            <a:r>
              <a:rPr lang="zh-CN" altLang="en-US" dirty="0"/>
              <a:t>关键点：</a:t>
            </a:r>
            <a:endParaRPr lang="en-US" altLang="zh-CN" dirty="0"/>
          </a:p>
          <a:p>
            <a:r>
              <a:rPr lang="en-US" altLang="zh-CN" dirty="0"/>
              <a:t>1.</a:t>
            </a:r>
            <a:r>
              <a:rPr lang="zh-CN" altLang="en-US" dirty="0"/>
              <a:t>示例数据会永久地保存在</a:t>
            </a:r>
            <a:r>
              <a:rPr lang="en-US" altLang="zh-CN" dirty="0"/>
              <a:t>replay buffer</a:t>
            </a:r>
            <a:r>
              <a:rPr lang="zh-CN" altLang="en-US" dirty="0"/>
              <a:t>中。</a:t>
            </a:r>
            <a:endParaRPr lang="en-US" altLang="zh-CN" dirty="0"/>
          </a:p>
          <a:p>
            <a:r>
              <a:rPr lang="en-US" altLang="zh-CN" dirty="0"/>
              <a:t>2.</a:t>
            </a:r>
            <a:r>
              <a:rPr lang="zh-CN" altLang="en-US" dirty="0"/>
              <a:t>在没有和环境产生交互之前用监督训练的方式从示例数据中学习模型</a:t>
            </a:r>
            <a:endParaRPr lang="en-US" altLang="zh-CN" dirty="0"/>
          </a:p>
          <a:p>
            <a:r>
              <a:rPr lang="en-US" altLang="zh-CN" dirty="0"/>
              <a:t>3.</a:t>
            </a:r>
            <a:r>
              <a:rPr lang="zh-CN" altLang="en-US" dirty="0"/>
              <a:t>除了</a:t>
            </a:r>
            <a:r>
              <a:rPr lang="en-US" altLang="zh-CN" dirty="0"/>
              <a:t>TD loss</a:t>
            </a:r>
            <a:r>
              <a:rPr lang="zh-CN" altLang="en-US" dirty="0"/>
              <a:t>，还引进了监督学习相关的间隔</a:t>
            </a:r>
            <a:r>
              <a:rPr lang="en-US" altLang="zh-CN" dirty="0"/>
              <a:t>loss</a:t>
            </a:r>
            <a:r>
              <a:rPr lang="zh-CN" altLang="en-US" dirty="0"/>
              <a:t>，使得示例数据的动作要比其它动作好，</a:t>
            </a:r>
            <a:endParaRPr lang="en-US" altLang="zh-CN" dirty="0"/>
          </a:p>
          <a:p>
            <a:r>
              <a:rPr lang="en-US" altLang="zh-CN" dirty="0"/>
              <a:t>4.</a:t>
            </a:r>
            <a:r>
              <a:rPr lang="zh-CN" altLang="en-US" dirty="0"/>
              <a:t>引入了</a:t>
            </a:r>
            <a:r>
              <a:rPr lang="en-US" altLang="zh-CN" dirty="0"/>
              <a:t>L2</a:t>
            </a:r>
            <a:r>
              <a:rPr lang="zh-CN" altLang="en-US" dirty="0"/>
              <a:t>正则约束模型的规模，防止过拟合</a:t>
            </a:r>
            <a:endParaRPr lang="en-US" altLang="zh-CN" dirty="0"/>
          </a:p>
          <a:p>
            <a:r>
              <a:rPr lang="en-US" altLang="zh-CN" dirty="0"/>
              <a:t>5.1-step TD+ n-step TD</a:t>
            </a:r>
          </a:p>
          <a:p>
            <a:r>
              <a:rPr lang="en-US" altLang="zh-CN" dirty="0"/>
              <a:t>6.</a:t>
            </a:r>
            <a:r>
              <a:rPr lang="zh-CN" altLang="en-US" dirty="0"/>
              <a:t>示例的最低（高）使用频率。</a:t>
            </a:r>
            <a:endParaRPr lang="en-US" altLang="zh-CN" dirty="0"/>
          </a:p>
        </p:txBody>
      </p:sp>
      <p:pic>
        <p:nvPicPr>
          <p:cNvPr id="4" name="图片 3">
            <a:extLst>
              <a:ext uri="{FF2B5EF4-FFF2-40B4-BE49-F238E27FC236}">
                <a16:creationId xmlns:a16="http://schemas.microsoft.com/office/drawing/2014/main" id="{27257379-9A09-47C4-B0C7-5B3583B339FF}"/>
              </a:ext>
            </a:extLst>
          </p:cNvPr>
          <p:cNvPicPr>
            <a:picLocks noChangeAspect="1"/>
          </p:cNvPicPr>
          <p:nvPr/>
        </p:nvPicPr>
        <p:blipFill>
          <a:blip r:embed="rId3"/>
          <a:stretch>
            <a:fillRect/>
          </a:stretch>
        </p:blipFill>
        <p:spPr>
          <a:xfrm>
            <a:off x="5563595" y="4323994"/>
            <a:ext cx="2647950" cy="257175"/>
          </a:xfrm>
          <a:prstGeom prst="rect">
            <a:avLst/>
          </a:prstGeom>
        </p:spPr>
      </p:pic>
    </p:spTree>
    <p:extLst>
      <p:ext uri="{BB962C8B-B14F-4D97-AF65-F5344CB8AC3E}">
        <p14:creationId xmlns:p14="http://schemas.microsoft.com/office/powerpoint/2010/main" val="2268260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DA31E-D887-419B-BC49-7F6769ECE848}"/>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3677F883-20D7-49A6-A009-4DDC9CF87700}"/>
              </a:ext>
            </a:extLst>
          </p:cNvPr>
          <p:cNvSpPr>
            <a:spLocks noGrp="1"/>
          </p:cNvSpPr>
          <p:nvPr>
            <p:ph idx="1"/>
          </p:nvPr>
        </p:nvSpPr>
        <p:spPr/>
        <p:txBody>
          <a:bodyPr/>
          <a:lstStyle/>
          <a:p>
            <a:r>
              <a:rPr lang="en-US" altLang="zh-CN" dirty="0"/>
              <a:t>DQFD</a:t>
            </a:r>
            <a:r>
              <a:rPr lang="zh-CN" altLang="en-US" dirty="0"/>
              <a:t>效果</a:t>
            </a:r>
            <a:endParaRPr lang="en-US" altLang="zh-CN" dirty="0"/>
          </a:p>
          <a:p>
            <a:r>
              <a:rPr lang="zh-CN" altLang="en-US" dirty="0"/>
              <a:t>理论上由于有一个可行解的存在，比其它算法要更快的收敛到最优解上（如果有的话），但是当各种算法都拥有足够多的交互集合的时候，可能就不占有优势了。</a:t>
            </a:r>
            <a:endParaRPr lang="en-US" altLang="zh-CN" dirty="0"/>
          </a:p>
          <a:p>
            <a:r>
              <a:rPr lang="zh-CN" altLang="en-US" dirty="0"/>
              <a:t>我们可以以对别人的观察作为模仿的起点，然后通过模仿并与环境交互来不断理解别人的行为，同时根据环境的需要总结自己的行为需求。</a:t>
            </a:r>
            <a:endParaRPr lang="en-US" altLang="zh-CN" dirty="0"/>
          </a:p>
          <a:p>
            <a:r>
              <a:rPr lang="en-US" altLang="zh-CN" dirty="0"/>
              <a:t>DQFD</a:t>
            </a:r>
            <a:r>
              <a:rPr lang="zh-CN" altLang="en-US" dirty="0"/>
              <a:t>中并不进行纠偏，这是一个可以改进的点。也就是他的示例数据并不会被淘汰，只是选择的不同而已。</a:t>
            </a:r>
            <a:endParaRPr lang="en-US" altLang="zh-CN" dirty="0"/>
          </a:p>
          <a:p>
            <a:endParaRPr lang="zh-CN" altLang="en-US" dirty="0"/>
          </a:p>
        </p:txBody>
      </p:sp>
    </p:spTree>
    <p:extLst>
      <p:ext uri="{BB962C8B-B14F-4D97-AF65-F5344CB8AC3E}">
        <p14:creationId xmlns:p14="http://schemas.microsoft.com/office/powerpoint/2010/main" val="9085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4F525-153D-4083-91FF-F144D1C912C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985C3298-C236-4C1F-BDF7-E3B993921DA6}"/>
              </a:ext>
            </a:extLst>
          </p:cNvPr>
          <p:cNvPicPr>
            <a:picLocks noGrp="1" noChangeAspect="1"/>
          </p:cNvPicPr>
          <p:nvPr>
            <p:ph idx="1"/>
          </p:nvPr>
        </p:nvPicPr>
        <p:blipFill>
          <a:blip r:embed="rId3"/>
          <a:stretch>
            <a:fillRect/>
          </a:stretch>
        </p:blipFill>
        <p:spPr>
          <a:xfrm>
            <a:off x="1752600" y="2524919"/>
            <a:ext cx="8686800" cy="2952750"/>
          </a:xfrm>
          <a:prstGeom prst="rect">
            <a:avLst/>
          </a:prstGeom>
        </p:spPr>
      </p:pic>
    </p:spTree>
    <p:extLst>
      <p:ext uri="{BB962C8B-B14F-4D97-AF65-F5344CB8AC3E}">
        <p14:creationId xmlns:p14="http://schemas.microsoft.com/office/powerpoint/2010/main" val="7439415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76E076-84B6-4E8B-8F92-87A9EEF365F0}"/>
              </a:ext>
            </a:extLst>
          </p:cNvPr>
          <p:cNvPicPr>
            <a:picLocks noChangeAspect="1"/>
          </p:cNvPicPr>
          <p:nvPr/>
        </p:nvPicPr>
        <p:blipFill>
          <a:blip r:embed="rId2"/>
          <a:stretch>
            <a:fillRect/>
          </a:stretch>
        </p:blipFill>
        <p:spPr>
          <a:xfrm>
            <a:off x="0" y="0"/>
            <a:ext cx="5746830" cy="6858000"/>
          </a:xfrm>
          <a:prstGeom prst="rect">
            <a:avLst/>
          </a:prstGeom>
        </p:spPr>
      </p:pic>
    </p:spTree>
    <p:extLst>
      <p:ext uri="{BB962C8B-B14F-4D97-AF65-F5344CB8AC3E}">
        <p14:creationId xmlns:p14="http://schemas.microsoft.com/office/powerpoint/2010/main" val="19017861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E8BEF-E6F0-4C02-A9E6-E82C630F5010}"/>
              </a:ext>
            </a:extLst>
          </p:cNvPr>
          <p:cNvSpPr>
            <a:spLocks noGrp="1"/>
          </p:cNvSpPr>
          <p:nvPr>
            <p:ph type="title"/>
          </p:nvPr>
        </p:nvSpPr>
        <p:spPr/>
        <p:txBody>
          <a:bodyPr/>
          <a:lstStyle/>
          <a:p>
            <a:r>
              <a:rPr lang="en-US" altLang="zh-CN" dirty="0"/>
              <a:t>Deep Q-learning from Demonstrations</a:t>
            </a:r>
            <a:endParaRPr lang="zh-CN" altLang="en-US" dirty="0"/>
          </a:p>
        </p:txBody>
      </p:sp>
      <p:sp>
        <p:nvSpPr>
          <p:cNvPr id="3" name="文本占位符 2">
            <a:extLst>
              <a:ext uri="{FF2B5EF4-FFF2-40B4-BE49-F238E27FC236}">
                <a16:creationId xmlns:a16="http://schemas.microsoft.com/office/drawing/2014/main" id="{FB26F2A1-B107-4B87-BA52-E2F2AE4EE3BE}"/>
              </a:ext>
            </a:extLst>
          </p:cNvPr>
          <p:cNvSpPr>
            <a:spLocks noGrp="1"/>
          </p:cNvSpPr>
          <p:nvPr>
            <p:ph type="body" idx="1"/>
          </p:nvPr>
        </p:nvSpPr>
        <p:spPr/>
        <p:txBody>
          <a:bodyPr/>
          <a:lstStyle/>
          <a:p>
            <a:r>
              <a:rPr lang="zh-CN" altLang="en-US" dirty="0"/>
              <a:t>示例学习</a:t>
            </a:r>
          </a:p>
        </p:txBody>
      </p:sp>
      <p:sp>
        <p:nvSpPr>
          <p:cNvPr id="4" name="箭头: 右弧形 3">
            <a:hlinkClick r:id="rId3" action="ppaction://hlinksldjump"/>
            <a:extLst>
              <a:ext uri="{FF2B5EF4-FFF2-40B4-BE49-F238E27FC236}">
                <a16:creationId xmlns:a16="http://schemas.microsoft.com/office/drawing/2014/main" id="{99A6FF36-1838-4308-8ABF-30F2CFE44E3C}"/>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475862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3343F5-82CD-49AB-951E-7DFBF4A93A91}"/>
              </a:ext>
            </a:extLst>
          </p:cNvPr>
          <p:cNvSpPr>
            <a:spLocks noGrp="1"/>
          </p:cNvSpPr>
          <p:nvPr>
            <p:ph type="title"/>
          </p:nvPr>
        </p:nvSpPr>
        <p:spPr/>
        <p:txBody>
          <a:bodyPr/>
          <a:lstStyle/>
          <a:p>
            <a:r>
              <a:rPr lang="en-US" altLang="zh-CN" dirty="0" err="1"/>
              <a:t>DQfD</a:t>
            </a:r>
            <a:r>
              <a:rPr lang="en-US" altLang="zh-CN" dirty="0"/>
              <a:t>-abstract</a:t>
            </a:r>
            <a:endParaRPr lang="zh-CN" altLang="en-US" dirty="0"/>
          </a:p>
        </p:txBody>
      </p:sp>
      <p:sp>
        <p:nvSpPr>
          <p:cNvPr id="5" name="内容占位符 4">
            <a:extLst>
              <a:ext uri="{FF2B5EF4-FFF2-40B4-BE49-F238E27FC236}">
                <a16:creationId xmlns:a16="http://schemas.microsoft.com/office/drawing/2014/main" id="{6C5D6527-231B-497F-9D61-6689C86B683A}"/>
              </a:ext>
            </a:extLst>
          </p:cNvPr>
          <p:cNvSpPr>
            <a:spLocks noGrp="1"/>
          </p:cNvSpPr>
          <p:nvPr>
            <p:ph idx="1"/>
          </p:nvPr>
        </p:nvSpPr>
        <p:spPr/>
        <p:txBody>
          <a:bodyPr/>
          <a:lstStyle/>
          <a:p>
            <a:r>
              <a:rPr lang="en-US" altLang="zh-CN" dirty="0"/>
              <a:t> We present an algorithm, Deep Q-learning from Demonstrations (</a:t>
            </a:r>
            <a:r>
              <a:rPr lang="en-US" altLang="zh-CN" dirty="0" err="1"/>
              <a:t>DQfD</a:t>
            </a:r>
            <a:r>
              <a:rPr lang="en-US" altLang="zh-CN" dirty="0"/>
              <a:t>), that leverages </a:t>
            </a:r>
            <a:r>
              <a:rPr lang="en-US" altLang="zh-CN" dirty="0">
                <a:solidFill>
                  <a:srgbClr val="FF0000"/>
                </a:solidFill>
              </a:rPr>
              <a:t>small sets of demonstration </a:t>
            </a:r>
            <a:r>
              <a:rPr lang="en-US" altLang="zh-CN" dirty="0"/>
              <a:t>data to massively accelerate the learning process even from relatively small amounts of demonstration data and is able to automatically assess the necessary ratio of demonstration data while learning thanks to a </a:t>
            </a:r>
            <a:r>
              <a:rPr lang="en-US" altLang="zh-CN" dirty="0">
                <a:solidFill>
                  <a:srgbClr val="FF0000"/>
                </a:solidFill>
              </a:rPr>
              <a:t>prioritized replay mechanism</a:t>
            </a:r>
            <a:r>
              <a:rPr lang="en-US" altLang="zh-CN" dirty="0"/>
              <a:t>. </a:t>
            </a:r>
            <a:r>
              <a:rPr lang="en-US" altLang="zh-CN" dirty="0" err="1"/>
              <a:t>DQfD</a:t>
            </a:r>
            <a:r>
              <a:rPr lang="en-US" altLang="zh-CN" dirty="0"/>
              <a:t> works by </a:t>
            </a:r>
            <a:r>
              <a:rPr lang="en-US" altLang="zh-CN" dirty="0">
                <a:solidFill>
                  <a:srgbClr val="FF0000"/>
                </a:solidFill>
              </a:rPr>
              <a:t>combining</a:t>
            </a:r>
            <a:r>
              <a:rPr lang="en-US" altLang="zh-CN" dirty="0"/>
              <a:t> </a:t>
            </a:r>
            <a:r>
              <a:rPr lang="en-US" altLang="zh-CN" dirty="0">
                <a:solidFill>
                  <a:srgbClr val="FF0000"/>
                </a:solidFill>
              </a:rPr>
              <a:t>temporal difference updates with supervised classiﬁcation </a:t>
            </a:r>
            <a:r>
              <a:rPr lang="en-US" altLang="zh-CN" dirty="0"/>
              <a:t>of the demonstrator’s actions. </a:t>
            </a:r>
            <a:endParaRPr lang="zh-CN" altLang="en-US" dirty="0"/>
          </a:p>
        </p:txBody>
      </p:sp>
    </p:spTree>
    <p:extLst>
      <p:ext uri="{BB962C8B-B14F-4D97-AF65-F5344CB8AC3E}">
        <p14:creationId xmlns:p14="http://schemas.microsoft.com/office/powerpoint/2010/main" val="34807887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9DF2B-7470-417F-A7EF-C3B20573C486}"/>
              </a:ext>
            </a:extLst>
          </p:cNvPr>
          <p:cNvSpPr>
            <a:spLocks noGrp="1"/>
          </p:cNvSpPr>
          <p:nvPr>
            <p:ph type="title"/>
          </p:nvPr>
        </p:nvSpPr>
        <p:spPr/>
        <p:txBody>
          <a:bodyPr/>
          <a:lstStyle/>
          <a:p>
            <a:r>
              <a:rPr lang="en-US" altLang="zh-CN" dirty="0" err="1"/>
              <a:t>DQfD</a:t>
            </a:r>
            <a:r>
              <a:rPr lang="en-US" altLang="zh-CN" dirty="0"/>
              <a:t>-Introduction</a:t>
            </a:r>
            <a:endParaRPr lang="zh-CN" altLang="en-US" dirty="0"/>
          </a:p>
        </p:txBody>
      </p:sp>
      <p:sp>
        <p:nvSpPr>
          <p:cNvPr id="3" name="内容占位符 2">
            <a:extLst>
              <a:ext uri="{FF2B5EF4-FFF2-40B4-BE49-F238E27FC236}">
                <a16:creationId xmlns:a16="http://schemas.microsoft.com/office/drawing/2014/main" id="{228DE50D-5768-4046-AF2C-8309B394B197}"/>
              </a:ext>
            </a:extLst>
          </p:cNvPr>
          <p:cNvSpPr>
            <a:spLocks noGrp="1"/>
          </p:cNvSpPr>
          <p:nvPr>
            <p:ph idx="1"/>
          </p:nvPr>
        </p:nvSpPr>
        <p:spPr/>
        <p:txBody>
          <a:bodyPr/>
          <a:lstStyle/>
          <a:p>
            <a:r>
              <a:rPr lang="zh-CN" altLang="en-US" dirty="0"/>
              <a:t>针对没有仿真环境，而我们试错的机会并不多的情况，提出了一种可以基于之前的行为数据，进行改进提升的方案。</a:t>
            </a:r>
            <a:endParaRPr lang="en-US" altLang="zh-CN" dirty="0"/>
          </a:p>
          <a:p>
            <a:r>
              <a:rPr lang="en-US" altLang="zh-CN" dirty="0"/>
              <a:t>agent must learn in the real domain with real consequences for its actions, which requires that the agent have good online performance </a:t>
            </a:r>
            <a:r>
              <a:rPr lang="en-US" altLang="zh-CN" dirty="0">
                <a:solidFill>
                  <a:srgbClr val="FF0000"/>
                </a:solidFill>
              </a:rPr>
              <a:t>from the start </a:t>
            </a:r>
            <a:r>
              <a:rPr lang="en-US" altLang="zh-CN" dirty="0"/>
              <a:t>of learning. While accurate simulators are difﬁcult to ﬁnd, most of these problems have data of the system operating under a </a:t>
            </a:r>
            <a:r>
              <a:rPr lang="en-US" altLang="zh-CN" dirty="0">
                <a:solidFill>
                  <a:srgbClr val="FF0000"/>
                </a:solidFill>
              </a:rPr>
              <a:t>previous controller </a:t>
            </a:r>
            <a:r>
              <a:rPr lang="en-US" altLang="zh-CN" dirty="0"/>
              <a:t>(either human or machine) that performs reasonably well. </a:t>
            </a:r>
            <a:endParaRPr lang="zh-CN" altLang="en-US" dirty="0"/>
          </a:p>
        </p:txBody>
      </p:sp>
    </p:spTree>
    <p:extLst>
      <p:ext uri="{BB962C8B-B14F-4D97-AF65-F5344CB8AC3E}">
        <p14:creationId xmlns:p14="http://schemas.microsoft.com/office/powerpoint/2010/main" val="3388987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9F382-6172-439A-B08A-87BAD0243E98}"/>
              </a:ext>
            </a:extLst>
          </p:cNvPr>
          <p:cNvSpPr>
            <a:spLocks noGrp="1"/>
          </p:cNvSpPr>
          <p:nvPr>
            <p:ph type="title"/>
          </p:nvPr>
        </p:nvSpPr>
        <p:spPr/>
        <p:txBody>
          <a:bodyPr/>
          <a:lstStyle/>
          <a:p>
            <a:r>
              <a:rPr lang="zh-CN" altLang="en-US" dirty="0"/>
              <a:t>用</a:t>
            </a:r>
            <a:r>
              <a:rPr lang="en-US" altLang="zh-CN" dirty="0"/>
              <a:t>TD</a:t>
            </a:r>
            <a:r>
              <a:rPr lang="zh-CN" altLang="en-US" dirty="0"/>
              <a:t>和监督学习的方法来做预训练</a:t>
            </a:r>
          </a:p>
        </p:txBody>
      </p:sp>
      <p:sp>
        <p:nvSpPr>
          <p:cNvPr id="3" name="内容占位符 2">
            <a:extLst>
              <a:ext uri="{FF2B5EF4-FFF2-40B4-BE49-F238E27FC236}">
                <a16:creationId xmlns:a16="http://schemas.microsoft.com/office/drawing/2014/main" id="{D433B935-11E7-4A82-BE52-9557906F7DC3}"/>
              </a:ext>
            </a:extLst>
          </p:cNvPr>
          <p:cNvSpPr>
            <a:spLocks noGrp="1"/>
          </p:cNvSpPr>
          <p:nvPr>
            <p:ph idx="1"/>
          </p:nvPr>
        </p:nvSpPr>
        <p:spPr/>
        <p:txBody>
          <a:bodyPr/>
          <a:lstStyle/>
          <a:p>
            <a:r>
              <a:rPr lang="en-US" altLang="zh-CN" dirty="0"/>
              <a:t>TD</a:t>
            </a:r>
            <a:r>
              <a:rPr lang="zh-CN" altLang="en-US" dirty="0"/>
              <a:t>：</a:t>
            </a:r>
            <a:endParaRPr lang="en-US" altLang="zh-CN" dirty="0"/>
          </a:p>
          <a:p>
            <a:pPr lvl="1"/>
            <a:r>
              <a:rPr lang="zh-CN" altLang="en-US" dirty="0"/>
              <a:t>用来学习一个自洽的模型</a:t>
            </a:r>
            <a:endParaRPr lang="en-US" altLang="zh-CN" dirty="0"/>
          </a:p>
          <a:p>
            <a:pPr lvl="1"/>
            <a:endParaRPr lang="en-US" altLang="zh-CN" dirty="0"/>
          </a:p>
          <a:p>
            <a:r>
              <a:rPr lang="zh-CN" altLang="en-US" dirty="0"/>
              <a:t>监督学习：</a:t>
            </a:r>
            <a:endParaRPr lang="en-US" altLang="zh-CN" dirty="0"/>
          </a:p>
          <a:p>
            <a:pPr lvl="1"/>
            <a:r>
              <a:rPr lang="zh-CN" altLang="en-US" dirty="0"/>
              <a:t>用来模仿示例</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59535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6B5EA-F54A-4558-9DDB-14EBF72093CB}"/>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70E744C2-CD1F-426A-A3D5-C3F974A0A665}"/>
              </a:ext>
            </a:extLst>
          </p:cNvPr>
          <p:cNvSpPr>
            <a:spLocks noGrp="1"/>
          </p:cNvSpPr>
          <p:nvPr>
            <p:ph idx="1"/>
          </p:nvPr>
        </p:nvSpPr>
        <p:spPr/>
        <p:txBody>
          <a:bodyPr>
            <a:normAutofit fontScale="92500" lnSpcReduction="10000"/>
          </a:bodyPr>
          <a:lstStyle/>
          <a:p>
            <a:r>
              <a:rPr lang="en-US" altLang="zh-CN" dirty="0"/>
              <a:t>DAGGER [Ross, Gordon, and </a:t>
            </a:r>
            <a:r>
              <a:rPr lang="en-US" altLang="zh-CN" dirty="0" err="1"/>
              <a:t>Bagnell</a:t>
            </a:r>
            <a:r>
              <a:rPr lang="en-US" altLang="zh-CN" dirty="0"/>
              <a:t> 2011] A reduction of imitation learning and structured prediction to no-regret online learning</a:t>
            </a:r>
          </a:p>
          <a:p>
            <a:r>
              <a:rPr lang="en-US" altLang="zh-CN" dirty="0"/>
              <a:t>[Sun et al. 2017]. A. 2017. Deeply </a:t>
            </a:r>
            <a:r>
              <a:rPr lang="en-US" altLang="zh-CN" dirty="0" err="1"/>
              <a:t>aggrevated</a:t>
            </a:r>
            <a:r>
              <a:rPr lang="en-US" altLang="zh-CN" dirty="0"/>
              <a:t>: Differentiable imitation learning for sequential prediction. </a:t>
            </a:r>
          </a:p>
          <a:p>
            <a:r>
              <a:rPr lang="en-US" altLang="zh-CN" dirty="0"/>
              <a:t>Piot, Geist, and </a:t>
            </a:r>
            <a:r>
              <a:rPr lang="en-US" altLang="zh-CN" dirty="0" err="1"/>
              <a:t>Pietquin</a:t>
            </a:r>
            <a:r>
              <a:rPr lang="en-US" altLang="zh-CN" dirty="0"/>
              <a:t> 2014a] Boosted bellman residual minimization handling expert demonstrations. </a:t>
            </a:r>
            <a:r>
              <a:rPr lang="zh-CN" altLang="en-US" dirty="0"/>
              <a:t>把</a:t>
            </a:r>
            <a:r>
              <a:rPr lang="en-US" altLang="zh-CN" dirty="0"/>
              <a:t>TD</a:t>
            </a:r>
            <a:r>
              <a:rPr lang="zh-CN" altLang="en-US" dirty="0"/>
              <a:t>融入分类，在没有</a:t>
            </a:r>
            <a:r>
              <a:rPr lang="en-US" altLang="zh-CN" dirty="0"/>
              <a:t>reward</a:t>
            </a:r>
            <a:r>
              <a:rPr lang="zh-CN" altLang="en-US" dirty="0"/>
              <a:t>的地方作为指导信号。</a:t>
            </a:r>
            <a:endParaRPr lang="en-US" altLang="zh-CN" dirty="0"/>
          </a:p>
          <a:p>
            <a:r>
              <a:rPr lang="zh-CN" altLang="en-US" dirty="0"/>
              <a:t>与</a:t>
            </a:r>
            <a:r>
              <a:rPr lang="en-US" altLang="zh-CN" dirty="0" err="1"/>
              <a:t>alphago</a:t>
            </a:r>
            <a:r>
              <a:rPr lang="en-US" altLang="zh-CN" dirty="0"/>
              <a:t>, </a:t>
            </a:r>
            <a:r>
              <a:rPr lang="zh-CN" altLang="en-US" dirty="0"/>
              <a:t>都是预训练，然后进行提升，但是，</a:t>
            </a:r>
            <a:r>
              <a:rPr lang="en-US" altLang="zh-CN" dirty="0"/>
              <a:t>AlphaGo </a:t>
            </a:r>
            <a:r>
              <a:rPr lang="zh-CN" altLang="en-US" dirty="0"/>
              <a:t>的环境是可以建模的，但是这里针对的是环境不可以建模的情况</a:t>
            </a:r>
            <a:endParaRPr lang="en-US" altLang="zh-CN" dirty="0"/>
          </a:p>
          <a:p>
            <a:r>
              <a:rPr lang="en-US" altLang="zh-CN" dirty="0"/>
              <a:t>ADET[</a:t>
            </a:r>
            <a:r>
              <a:rPr lang="en-US" altLang="zh-CN" dirty="0" err="1"/>
              <a:t>Lakshminarayanan</a:t>
            </a:r>
            <a:r>
              <a:rPr lang="en-US" altLang="zh-CN" dirty="0"/>
              <a:t>, </a:t>
            </a:r>
            <a:r>
              <a:rPr lang="en-US" altLang="zh-CN" dirty="0" err="1"/>
              <a:t>Ozair</a:t>
            </a:r>
            <a:r>
              <a:rPr lang="en-US" altLang="zh-CN" dirty="0"/>
              <a:t>, and </a:t>
            </a:r>
            <a:r>
              <a:rPr lang="en-US" altLang="zh-CN" dirty="0" err="1"/>
              <a:t>Bengio</a:t>
            </a:r>
            <a:r>
              <a:rPr lang="en-US" altLang="zh-CN" dirty="0"/>
              <a:t> 2016]. Reinforcement learning with few expert demonstrations. </a:t>
            </a:r>
            <a:r>
              <a:rPr lang="zh-CN" altLang="en-US" dirty="0"/>
              <a:t>与本文最近的一个</a:t>
            </a:r>
          </a:p>
        </p:txBody>
      </p:sp>
    </p:spTree>
    <p:extLst>
      <p:ext uri="{BB962C8B-B14F-4D97-AF65-F5344CB8AC3E}">
        <p14:creationId xmlns:p14="http://schemas.microsoft.com/office/powerpoint/2010/main" val="34878817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767D-44E3-440D-8EB7-F99AA92BEF7E}"/>
              </a:ext>
            </a:extLst>
          </p:cNvPr>
          <p:cNvSpPr>
            <a:spLocks noGrp="1"/>
          </p:cNvSpPr>
          <p:nvPr>
            <p:ph type="title"/>
          </p:nvPr>
        </p:nvSpPr>
        <p:spPr/>
        <p:txBody>
          <a:bodyPr/>
          <a:lstStyle/>
          <a:p>
            <a:r>
              <a:rPr lang="en-US" altLang="zh-CN" dirty="0" err="1"/>
              <a:t>DQfD</a:t>
            </a:r>
            <a:endParaRPr lang="zh-CN" altLang="en-US" dirty="0"/>
          </a:p>
        </p:txBody>
      </p:sp>
      <p:sp>
        <p:nvSpPr>
          <p:cNvPr id="3" name="内容占位符 2">
            <a:extLst>
              <a:ext uri="{FF2B5EF4-FFF2-40B4-BE49-F238E27FC236}">
                <a16:creationId xmlns:a16="http://schemas.microsoft.com/office/drawing/2014/main" id="{E378A43B-9B68-4E95-A60A-6F75B00831A4}"/>
              </a:ext>
            </a:extLst>
          </p:cNvPr>
          <p:cNvSpPr>
            <a:spLocks noGrp="1"/>
          </p:cNvSpPr>
          <p:nvPr>
            <p:ph idx="1"/>
          </p:nvPr>
        </p:nvSpPr>
        <p:spPr/>
        <p:txBody>
          <a:bodyPr/>
          <a:lstStyle/>
          <a:p>
            <a:r>
              <a:rPr lang="zh-CN" altLang="en-US" dirty="0"/>
              <a:t>预训练目标是得到一个满足贝尔曼方程的值函数</a:t>
            </a:r>
            <a:r>
              <a:rPr lang="en-US" altLang="zh-CN" dirty="0"/>
              <a:t>——TD</a:t>
            </a:r>
            <a:r>
              <a:rPr lang="zh-CN" altLang="en-US" dirty="0"/>
              <a:t>算法</a:t>
            </a:r>
            <a:endParaRPr lang="en-US" altLang="zh-CN" dirty="0"/>
          </a:p>
          <a:p>
            <a:r>
              <a:rPr lang="zh-CN" altLang="en-US" dirty="0"/>
              <a:t>四种</a:t>
            </a:r>
            <a:r>
              <a:rPr lang="en-US" altLang="zh-CN" dirty="0"/>
              <a:t>loss</a:t>
            </a:r>
            <a:r>
              <a:rPr lang="zh-CN" altLang="en-US" dirty="0"/>
              <a:t>完成监督学习：</a:t>
            </a:r>
            <a:endParaRPr lang="en-US" altLang="zh-CN" dirty="0"/>
          </a:p>
          <a:p>
            <a:pPr lvl="1"/>
            <a:r>
              <a:rPr lang="en-US" altLang="zh-CN" dirty="0"/>
              <a:t> the 1-step double Q-learning loss, </a:t>
            </a:r>
          </a:p>
          <a:p>
            <a:pPr lvl="1"/>
            <a:r>
              <a:rPr lang="en-US" altLang="zh-CN" dirty="0"/>
              <a:t>an n-step double Q-learning loss,</a:t>
            </a:r>
          </a:p>
          <a:p>
            <a:pPr lvl="1"/>
            <a:r>
              <a:rPr lang="en-US" altLang="zh-CN" dirty="0"/>
              <a:t> a supervised large margin classiﬁcation loss, </a:t>
            </a:r>
          </a:p>
          <a:p>
            <a:pPr lvl="1"/>
            <a:r>
              <a:rPr lang="en-US" altLang="zh-CN" dirty="0"/>
              <a:t>And an L2 regularization loss on the network weights and biases. </a:t>
            </a:r>
          </a:p>
          <a:p>
            <a:r>
              <a:rPr lang="en-US" altLang="zh-CN" dirty="0"/>
              <a:t>The supervised loss is used for classiﬁcation of the demonstrator’s actions, while the Q-learning loss ensures that the network satisﬁes the Bellman equation and can be used as a starting point for TD learning. </a:t>
            </a:r>
            <a:endParaRPr lang="zh-CN" altLang="en-US" dirty="0"/>
          </a:p>
        </p:txBody>
      </p:sp>
    </p:spTree>
    <p:extLst>
      <p:ext uri="{BB962C8B-B14F-4D97-AF65-F5344CB8AC3E}">
        <p14:creationId xmlns:p14="http://schemas.microsoft.com/office/powerpoint/2010/main" val="229126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a:xfrm>
            <a:off x="838200" y="1825624"/>
            <a:ext cx="10515600" cy="5032375"/>
          </a:xfrm>
        </p:spPr>
        <p:txBody>
          <a:bodyPr>
            <a:normAutofit/>
          </a:bodyPr>
          <a:lstStyle/>
          <a:p>
            <a:r>
              <a:rPr lang="en-US" altLang="zh-CN" dirty="0"/>
              <a:t>1.3</a:t>
            </a:r>
            <a:r>
              <a:rPr lang="zh-CN" altLang="en-US" dirty="0"/>
              <a:t>定义</a:t>
            </a:r>
            <a:endParaRPr lang="en-US" altLang="zh-CN" dirty="0"/>
          </a:p>
          <a:p>
            <a:r>
              <a:rPr lang="en-US" altLang="zh-CN" dirty="0">
                <a:latin typeface="Times New Roman" panose="02020603050405020304" pitchFamily="18" charset="0"/>
                <a:cs typeface="Times New Roman" panose="02020603050405020304" pitchFamily="18" charset="0"/>
              </a:rPr>
              <a:t>Inverse reinforcement learning (IRL)  algorithms estimate a reward function that explains the motions demonstrated by an operator or other agents on a task described by a Markov Decision Process (MDP).</a:t>
            </a:r>
          </a:p>
          <a:p>
            <a:endParaRPr lang="en-US" altLang="zh-CN" dirty="0">
              <a:latin typeface="Times New Roman" panose="02020603050405020304" pitchFamily="18" charset="0"/>
              <a:cs typeface="Times New Roman" panose="02020603050405020304" pitchFamily="18" charset="0"/>
            </a:endParaRPr>
          </a:p>
          <a:p>
            <a:r>
              <a:rPr lang="zh-CN" altLang="en-US" dirty="0"/>
              <a:t>已知给定的一个任务和专家示例，然后去估计一个能够解释这些示例的奖励函数。</a:t>
            </a:r>
            <a:endParaRPr lang="en-US" altLang="zh-CN" dirty="0"/>
          </a:p>
          <a:p>
            <a:endParaRPr lang="en-US" altLang="zh-CN" dirty="0"/>
          </a:p>
          <a:p>
            <a:endParaRPr lang="zh-CN" altLang="en-US" dirty="0"/>
          </a:p>
          <a:p>
            <a:endParaRPr lang="en-US" altLang="zh-CN" dirty="0">
              <a:latin typeface="Times New Roman" panose="02020603050405020304" pitchFamily="18" charset="0"/>
              <a:cs typeface="Times New Roman" panose="02020603050405020304" pitchFamily="18" charset="0"/>
            </a:endParaRPr>
          </a:p>
          <a:p>
            <a:endParaRPr lang="en-US" altLang="zh-CN" dirty="0"/>
          </a:p>
          <a:p>
            <a:endParaRPr lang="en-US" altLang="zh-CN" dirty="0"/>
          </a:p>
          <a:p>
            <a:endParaRPr lang="en-US" altLang="zh-CN" dirty="0"/>
          </a:p>
          <a:p>
            <a:pPr marL="0" indent="0">
              <a:buNone/>
            </a:pPr>
            <a:endParaRPr lang="en-US" altLang="zh-CN" dirty="0"/>
          </a:p>
        </p:txBody>
      </p:sp>
    </p:spTree>
    <p:extLst>
      <p:ext uri="{BB962C8B-B14F-4D97-AF65-F5344CB8AC3E}">
        <p14:creationId xmlns:p14="http://schemas.microsoft.com/office/powerpoint/2010/main" val="41322968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39FE7-060A-45F4-A6A2-886A1DA49AA2}"/>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44BB388F-C64C-42F9-9353-9FCB09C63727}"/>
              </a:ext>
            </a:extLst>
          </p:cNvPr>
          <p:cNvSpPr>
            <a:spLocks noGrp="1"/>
          </p:cNvSpPr>
          <p:nvPr>
            <p:ph idx="1"/>
          </p:nvPr>
        </p:nvSpPr>
        <p:spPr/>
        <p:txBody>
          <a:bodyPr>
            <a:normAutofit/>
          </a:bodyPr>
          <a:lstStyle/>
          <a:p>
            <a:r>
              <a:rPr lang="zh-CN" altLang="en-US" dirty="0"/>
              <a:t>相比于其它算法，这里是要存储数据的，但是数据的存储一定是消耗资源的。解决的方案：</a:t>
            </a:r>
            <a:endParaRPr lang="en-US" altLang="zh-CN" dirty="0"/>
          </a:p>
          <a:p>
            <a:pPr lvl="1"/>
            <a:r>
              <a:rPr lang="zh-CN" altLang="en-US" dirty="0"/>
              <a:t>像</a:t>
            </a:r>
            <a:r>
              <a:rPr lang="en-US" altLang="zh-CN" dirty="0"/>
              <a:t>A3C</a:t>
            </a:r>
            <a:r>
              <a:rPr lang="zh-CN" altLang="en-US" dirty="0"/>
              <a:t>那样，用并行的多个</a:t>
            </a:r>
            <a:r>
              <a:rPr lang="en-US" altLang="zh-CN" dirty="0"/>
              <a:t>agent </a:t>
            </a:r>
            <a:r>
              <a:rPr lang="zh-CN" altLang="en-US" dirty="0"/>
              <a:t>代替存储。</a:t>
            </a:r>
            <a:endParaRPr lang="en-US" altLang="zh-CN" dirty="0"/>
          </a:p>
          <a:p>
            <a:pPr lvl="1"/>
            <a:r>
              <a:rPr lang="zh-CN" altLang="en-US" dirty="0"/>
              <a:t>目标导向的学习：</a:t>
            </a:r>
            <a:endParaRPr lang="en-US" altLang="zh-CN" dirty="0"/>
          </a:p>
          <a:p>
            <a:pPr lvl="2"/>
            <a:r>
              <a:rPr lang="zh-CN" altLang="en-US" dirty="0"/>
              <a:t>用存储目标代替存储示例，二者肯定是各有利弊的，</a:t>
            </a:r>
            <a:endParaRPr lang="en-US" altLang="zh-CN" dirty="0"/>
          </a:p>
          <a:p>
            <a:pPr lvl="2"/>
            <a:endParaRPr lang="en-US" altLang="zh-CN" dirty="0"/>
          </a:p>
          <a:p>
            <a:r>
              <a:rPr lang="zh-CN" altLang="en-US" dirty="0"/>
              <a:t>这里是在优化的基础上再进行学习改进，是一个两段式的结构，并不是我们特别想看到的</a:t>
            </a:r>
            <a:endParaRPr lang="en-US" altLang="zh-CN" dirty="0"/>
          </a:p>
          <a:p>
            <a:endParaRPr lang="en-US" altLang="zh-CN" dirty="0"/>
          </a:p>
          <a:p>
            <a:r>
              <a:rPr lang="zh-CN" altLang="en-US" dirty="0"/>
              <a:t>我们之所以能够超过</a:t>
            </a:r>
            <a:r>
              <a:rPr lang="en-US" altLang="zh-CN" dirty="0"/>
              <a:t>expert </a:t>
            </a:r>
            <a:r>
              <a:rPr lang="zh-CN" altLang="en-US" dirty="0"/>
              <a:t>是因为我们有实践（与环境的交互）。</a:t>
            </a:r>
          </a:p>
        </p:txBody>
      </p:sp>
    </p:spTree>
    <p:extLst>
      <p:ext uri="{BB962C8B-B14F-4D97-AF65-F5344CB8AC3E}">
        <p14:creationId xmlns:p14="http://schemas.microsoft.com/office/powerpoint/2010/main" val="10331237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78D3E-D5CA-4ACD-9B0E-037642AF1D07}"/>
              </a:ext>
            </a:extLst>
          </p:cNvPr>
          <p:cNvSpPr>
            <a:spLocks noGrp="1"/>
          </p:cNvSpPr>
          <p:nvPr>
            <p:ph type="title"/>
          </p:nvPr>
        </p:nvSpPr>
        <p:spPr/>
        <p:txBody>
          <a:bodyPr/>
          <a:lstStyle/>
          <a:p>
            <a:r>
              <a:rPr lang="zh-CN" altLang="en-US" dirty="0"/>
              <a:t>结合</a:t>
            </a:r>
            <a:r>
              <a:rPr lang="en-US" altLang="zh-CN" dirty="0"/>
              <a:t>DQFD </a:t>
            </a:r>
            <a:r>
              <a:rPr lang="zh-CN" altLang="en-US" dirty="0"/>
              <a:t>与</a:t>
            </a:r>
            <a:r>
              <a:rPr lang="en-US" altLang="zh-CN" dirty="0"/>
              <a:t>IRL</a:t>
            </a:r>
            <a:endParaRPr lang="zh-CN" altLang="en-US" dirty="0"/>
          </a:p>
        </p:txBody>
      </p:sp>
      <p:sp>
        <p:nvSpPr>
          <p:cNvPr id="3" name="内容占位符 2">
            <a:extLst>
              <a:ext uri="{FF2B5EF4-FFF2-40B4-BE49-F238E27FC236}">
                <a16:creationId xmlns:a16="http://schemas.microsoft.com/office/drawing/2014/main" id="{57C24353-6CED-4945-9C6D-DE1F443221D2}"/>
              </a:ext>
            </a:extLst>
          </p:cNvPr>
          <p:cNvSpPr>
            <a:spLocks noGrp="1"/>
          </p:cNvSpPr>
          <p:nvPr>
            <p:ph idx="1"/>
          </p:nvPr>
        </p:nvSpPr>
        <p:spPr/>
        <p:txBody>
          <a:bodyPr/>
          <a:lstStyle/>
          <a:p>
            <a:r>
              <a:rPr lang="en-US" altLang="zh-CN" dirty="0"/>
              <a:t>DQFD </a:t>
            </a:r>
            <a:r>
              <a:rPr lang="zh-CN" altLang="en-US" dirty="0"/>
              <a:t>在做一个判别式的利用数据，用专家网络初始化，然后存了一部分好的数据，类似于支持向量的作用，也可以看成是记忆功能。</a:t>
            </a:r>
            <a:endParaRPr lang="en-US" altLang="zh-CN" dirty="0"/>
          </a:p>
          <a:p>
            <a:r>
              <a:rPr lang="en-US" altLang="zh-CN" dirty="0"/>
              <a:t>IRL</a:t>
            </a:r>
            <a:r>
              <a:rPr lang="zh-CN" altLang="en-US" dirty="0"/>
              <a:t>在做生成式的利用数据，它用专家数据学了个奖励函数，然后就把这些数据扔掉，用这个奖励函数来指导强化学习，完成策略提升</a:t>
            </a:r>
            <a:endParaRPr lang="en-US" altLang="zh-CN" dirty="0"/>
          </a:p>
          <a:p>
            <a:endParaRPr lang="en-US" altLang="zh-CN" dirty="0"/>
          </a:p>
          <a:p>
            <a:r>
              <a:rPr lang="zh-CN" altLang="en-US" dirty="0"/>
              <a:t>综上，我们要借鉴</a:t>
            </a:r>
            <a:r>
              <a:rPr lang="en-US" altLang="zh-CN" dirty="0"/>
              <a:t>DQFD</a:t>
            </a:r>
            <a:r>
              <a:rPr lang="zh-CN" altLang="en-US" dirty="0"/>
              <a:t>的四种构造方法，同时借鉴数据利用的好处，来完成对专家的超越</a:t>
            </a:r>
          </a:p>
        </p:txBody>
      </p:sp>
    </p:spTree>
    <p:extLst>
      <p:ext uri="{BB962C8B-B14F-4D97-AF65-F5344CB8AC3E}">
        <p14:creationId xmlns:p14="http://schemas.microsoft.com/office/powerpoint/2010/main" val="3767475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A0CEC-2066-46FA-9C08-693DE5C45E87}"/>
              </a:ext>
            </a:extLst>
          </p:cNvPr>
          <p:cNvSpPr>
            <a:spLocks noGrp="1"/>
          </p:cNvSpPr>
          <p:nvPr>
            <p:ph type="title"/>
          </p:nvPr>
        </p:nvSpPr>
        <p:spPr/>
        <p:txBody>
          <a:bodyPr/>
          <a:lstStyle/>
          <a:p>
            <a:r>
              <a:rPr lang="zh-CN" altLang="en-US" dirty="0"/>
              <a:t>想法</a:t>
            </a:r>
          </a:p>
        </p:txBody>
      </p:sp>
      <p:sp>
        <p:nvSpPr>
          <p:cNvPr id="3" name="内容占位符 2">
            <a:extLst>
              <a:ext uri="{FF2B5EF4-FFF2-40B4-BE49-F238E27FC236}">
                <a16:creationId xmlns:a16="http://schemas.microsoft.com/office/drawing/2014/main" id="{77E02B0B-32C3-431A-8961-7F777428B825}"/>
              </a:ext>
            </a:extLst>
          </p:cNvPr>
          <p:cNvSpPr>
            <a:spLocks noGrp="1"/>
          </p:cNvSpPr>
          <p:nvPr>
            <p:ph idx="1"/>
          </p:nvPr>
        </p:nvSpPr>
        <p:spPr/>
        <p:txBody>
          <a:bodyPr/>
          <a:lstStyle/>
          <a:p>
            <a:r>
              <a:rPr lang="zh-CN" altLang="en-US" dirty="0"/>
              <a:t>把</a:t>
            </a:r>
            <a:r>
              <a:rPr lang="en-US" altLang="zh-CN" dirty="0" err="1"/>
              <a:t>DQfD</a:t>
            </a:r>
            <a:r>
              <a:rPr lang="zh-CN" altLang="en-US" dirty="0"/>
              <a:t>中学习值函数部分换成对</a:t>
            </a:r>
            <a:r>
              <a:rPr lang="en-US" altLang="zh-CN" dirty="0" err="1"/>
              <a:t>rewardFunction</a:t>
            </a:r>
            <a:r>
              <a:rPr lang="zh-CN" altLang="en-US" dirty="0"/>
              <a:t>的学习，交互过程中再去生成策略，用策略产生示例。</a:t>
            </a:r>
            <a:endParaRPr lang="en-US" altLang="zh-CN" dirty="0"/>
          </a:p>
          <a:p>
            <a:r>
              <a:rPr lang="zh-CN" altLang="en-US" dirty="0"/>
              <a:t>以此为基础结合示例进行判别式学习</a:t>
            </a:r>
            <a:endParaRPr lang="en-US" altLang="zh-CN" dirty="0"/>
          </a:p>
          <a:p>
            <a:endParaRPr lang="en-US" altLang="zh-CN" dirty="0"/>
          </a:p>
          <a:p>
            <a:r>
              <a:rPr lang="zh-CN" altLang="en-US" dirty="0"/>
              <a:t>目标是：融合生成式</a:t>
            </a:r>
            <a:r>
              <a:rPr lang="en-US" altLang="zh-CN" dirty="0"/>
              <a:t>IRL </a:t>
            </a:r>
            <a:r>
              <a:rPr lang="zh-CN" altLang="en-US" dirty="0"/>
              <a:t>和判别式</a:t>
            </a:r>
            <a:r>
              <a:rPr lang="en-US" altLang="zh-CN" dirty="0"/>
              <a:t>IRL </a:t>
            </a:r>
            <a:r>
              <a:rPr lang="zh-CN" altLang="en-US" dirty="0"/>
              <a:t>形成一个训练提升存储再训练的回路。实践，理论认识，再实践，再认识的过程。</a:t>
            </a:r>
            <a:endParaRPr lang="en-US" altLang="zh-CN" dirty="0"/>
          </a:p>
          <a:p>
            <a:endParaRPr lang="en-US" altLang="zh-CN" dirty="0"/>
          </a:p>
          <a:p>
            <a:r>
              <a:rPr lang="zh-CN" altLang="en-US" dirty="0"/>
              <a:t>可不可以把这种思路应用到小样本分类上？（杨力）</a:t>
            </a:r>
          </a:p>
        </p:txBody>
      </p:sp>
    </p:spTree>
    <p:extLst>
      <p:ext uri="{BB962C8B-B14F-4D97-AF65-F5344CB8AC3E}">
        <p14:creationId xmlns:p14="http://schemas.microsoft.com/office/powerpoint/2010/main" val="2574949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9D27A-FA2B-4150-8EC4-E1D374C7CE17}"/>
              </a:ext>
            </a:extLst>
          </p:cNvPr>
          <p:cNvSpPr>
            <a:spLocks noGrp="1"/>
          </p:cNvSpPr>
          <p:nvPr>
            <p:ph type="title"/>
          </p:nvPr>
        </p:nvSpPr>
        <p:spPr/>
        <p:txBody>
          <a:bodyPr/>
          <a:lstStyle/>
          <a:p>
            <a:r>
              <a:rPr lang="en-US" altLang="zh-CN" dirty="0"/>
              <a:t>Demonstration </a:t>
            </a:r>
            <a:r>
              <a:rPr lang="zh-CN" altLang="en-US" dirty="0"/>
              <a:t>的延伸</a:t>
            </a:r>
          </a:p>
        </p:txBody>
      </p:sp>
      <p:sp>
        <p:nvSpPr>
          <p:cNvPr id="3" name="文本占位符 2">
            <a:extLst>
              <a:ext uri="{FF2B5EF4-FFF2-40B4-BE49-F238E27FC236}">
                <a16:creationId xmlns:a16="http://schemas.microsoft.com/office/drawing/2014/main" id="{BC6C1A40-24D2-40D6-AD69-5B8CFA64F051}"/>
              </a:ext>
            </a:extLst>
          </p:cNvPr>
          <p:cNvSpPr>
            <a:spLocks noGrp="1"/>
          </p:cNvSpPr>
          <p:nvPr>
            <p:ph type="body" idx="1"/>
          </p:nvPr>
        </p:nvSpPr>
        <p:spPr/>
        <p:txBody>
          <a:bodyPr/>
          <a:lstStyle/>
          <a:p>
            <a:endParaRPr lang="zh-CN" altLang="en-US"/>
          </a:p>
        </p:txBody>
      </p:sp>
      <p:sp>
        <p:nvSpPr>
          <p:cNvPr id="4" name="箭头: 右弧形 3">
            <a:hlinkClick r:id="rId2" action="ppaction://hlinksldjump"/>
            <a:extLst>
              <a:ext uri="{FF2B5EF4-FFF2-40B4-BE49-F238E27FC236}">
                <a16:creationId xmlns:a16="http://schemas.microsoft.com/office/drawing/2014/main" id="{90EA24AF-31B3-4A2A-9D00-66F51800A7D8}"/>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767411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DEA55-1850-4623-BDB3-20F33A437E3F}"/>
              </a:ext>
            </a:extLst>
          </p:cNvPr>
          <p:cNvSpPr>
            <a:spLocks noGrp="1"/>
          </p:cNvSpPr>
          <p:nvPr>
            <p:ph type="title"/>
          </p:nvPr>
        </p:nvSpPr>
        <p:spPr/>
        <p:txBody>
          <a:bodyPr>
            <a:normAutofit/>
          </a:bodyPr>
          <a:lstStyle/>
          <a:p>
            <a:r>
              <a:rPr lang="en-US" altLang="zh-CN" dirty="0"/>
              <a:t>Observe and Look Further: Achieving Consistent Performance on Atari</a:t>
            </a:r>
            <a:endParaRPr lang="zh-CN" altLang="en-US" dirty="0"/>
          </a:p>
        </p:txBody>
      </p:sp>
      <p:sp>
        <p:nvSpPr>
          <p:cNvPr id="3" name="内容占位符 2">
            <a:extLst>
              <a:ext uri="{FF2B5EF4-FFF2-40B4-BE49-F238E27FC236}">
                <a16:creationId xmlns:a16="http://schemas.microsoft.com/office/drawing/2014/main" id="{EA8E555F-B145-488A-87C0-34DBEAFCF0D1}"/>
              </a:ext>
            </a:extLst>
          </p:cNvPr>
          <p:cNvSpPr>
            <a:spLocks noGrp="1"/>
          </p:cNvSpPr>
          <p:nvPr>
            <p:ph idx="1"/>
          </p:nvPr>
        </p:nvSpPr>
        <p:spPr/>
        <p:txBody>
          <a:bodyPr/>
          <a:lstStyle/>
          <a:p>
            <a:r>
              <a:rPr lang="en-US" altLang="zh-CN" dirty="0"/>
              <a:t>three key challenges that any algorithm needs to master in order to perform well on all games:</a:t>
            </a:r>
          </a:p>
          <a:p>
            <a:pPr lvl="1"/>
            <a:r>
              <a:rPr lang="en-US" altLang="zh-CN" dirty="0"/>
              <a:t> processing diverse reward distributions, </a:t>
            </a:r>
          </a:p>
          <a:p>
            <a:pPr lvl="1"/>
            <a:r>
              <a:rPr lang="en-US" altLang="zh-CN" dirty="0"/>
              <a:t> reasoning over long time horizons,</a:t>
            </a:r>
          </a:p>
          <a:p>
            <a:pPr lvl="1"/>
            <a:r>
              <a:rPr lang="en-US" altLang="zh-CN" dirty="0"/>
              <a:t> and exploring efficiently. </a:t>
            </a:r>
          </a:p>
          <a:p>
            <a:r>
              <a:rPr lang="en-US" altLang="zh-CN" dirty="0"/>
              <a:t> we propose an algorithm that addresses each of these challenges and is able to learn human-level policies on nearly all Atari games. </a:t>
            </a:r>
          </a:p>
          <a:p>
            <a:r>
              <a:rPr lang="zh-CN" altLang="en-US" dirty="0"/>
              <a:t>具体见下图</a:t>
            </a:r>
            <a:endParaRPr lang="en-US" altLang="zh-CN" dirty="0"/>
          </a:p>
          <a:p>
            <a:endParaRPr lang="zh-CN" altLang="en-US" dirty="0"/>
          </a:p>
        </p:txBody>
      </p:sp>
      <p:sp>
        <p:nvSpPr>
          <p:cNvPr id="4" name="箭头: 右弧形 3">
            <a:hlinkClick r:id="rId3" action="ppaction://hlinksldjump"/>
            <a:extLst>
              <a:ext uri="{FF2B5EF4-FFF2-40B4-BE49-F238E27FC236}">
                <a16:creationId xmlns:a16="http://schemas.microsoft.com/office/drawing/2014/main" id="{A4009658-772E-4AA6-9A2B-829DF7FA1E0C}"/>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1312550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546A92-C710-4643-AED7-F11CC5C79A03}"/>
              </a:ext>
            </a:extLst>
          </p:cNvPr>
          <p:cNvPicPr>
            <a:picLocks noChangeAspect="1"/>
          </p:cNvPicPr>
          <p:nvPr/>
        </p:nvPicPr>
        <p:blipFill>
          <a:blip r:embed="rId3"/>
          <a:stretch>
            <a:fillRect/>
          </a:stretch>
        </p:blipFill>
        <p:spPr>
          <a:xfrm>
            <a:off x="2065644" y="247799"/>
            <a:ext cx="8552313" cy="6362402"/>
          </a:xfrm>
          <a:prstGeom prst="rect">
            <a:avLst/>
          </a:prstGeom>
        </p:spPr>
      </p:pic>
    </p:spTree>
    <p:extLst>
      <p:ext uri="{BB962C8B-B14F-4D97-AF65-F5344CB8AC3E}">
        <p14:creationId xmlns:p14="http://schemas.microsoft.com/office/powerpoint/2010/main" val="30794669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8C2EA-2BD7-4CA9-AA38-E7781E4263AE}"/>
              </a:ext>
            </a:extLst>
          </p:cNvPr>
          <p:cNvSpPr>
            <a:spLocks noGrp="1"/>
          </p:cNvSpPr>
          <p:nvPr>
            <p:ph type="title"/>
          </p:nvPr>
        </p:nvSpPr>
        <p:spPr/>
        <p:txBody>
          <a:bodyPr>
            <a:normAutofit/>
          </a:bodyPr>
          <a:lstStyle/>
          <a:p>
            <a:r>
              <a:rPr lang="en-US" altLang="zh-CN" dirty="0"/>
              <a:t>Learning Montezuma’s Revenge from a Single Demonstration</a:t>
            </a:r>
            <a:endParaRPr lang="zh-CN" altLang="en-US" dirty="0"/>
          </a:p>
        </p:txBody>
      </p:sp>
      <p:sp>
        <p:nvSpPr>
          <p:cNvPr id="3" name="内容占位符 2">
            <a:extLst>
              <a:ext uri="{FF2B5EF4-FFF2-40B4-BE49-F238E27FC236}">
                <a16:creationId xmlns:a16="http://schemas.microsoft.com/office/drawing/2014/main" id="{90CB130D-7FDD-4F6C-8111-B631511B188A}"/>
              </a:ext>
            </a:extLst>
          </p:cNvPr>
          <p:cNvSpPr>
            <a:spLocks noGrp="1"/>
          </p:cNvSpPr>
          <p:nvPr>
            <p:ph idx="1"/>
          </p:nvPr>
        </p:nvSpPr>
        <p:spPr/>
        <p:txBody>
          <a:bodyPr>
            <a:normAutofit fontScale="92500" lnSpcReduction="20000"/>
          </a:bodyPr>
          <a:lstStyle/>
          <a:p>
            <a:r>
              <a:rPr lang="en-US" altLang="zh-CN" dirty="0"/>
              <a:t>Learning Montezuma’s Revenge from a Single Demonstration</a:t>
            </a:r>
          </a:p>
          <a:p>
            <a:endParaRPr lang="en-US" altLang="zh-CN" dirty="0"/>
          </a:p>
          <a:p>
            <a:r>
              <a:rPr lang="en-US" altLang="zh-CN" dirty="0"/>
              <a:t> Our agent is trained using off-the-shelf reinforcement learning, but starts every episode by resetting to a state from a demonstration. By starting from such demonstration states, the agent requires much less exploration to learn a game compared to when it starts from the beginning of the game at every episode. </a:t>
            </a:r>
          </a:p>
          <a:p>
            <a:r>
              <a:rPr lang="zh-CN" altLang="en-US" dirty="0"/>
              <a:t>难道只是给一个更好的起始点吗？</a:t>
            </a:r>
            <a:endParaRPr lang="en-US" altLang="zh-CN" dirty="0"/>
          </a:p>
          <a:p>
            <a:r>
              <a:rPr lang="en-US" altLang="zh-CN" dirty="0"/>
              <a:t> by decomposing it into a curriculum of subtasks requiring short action sequences</a:t>
            </a:r>
          </a:p>
          <a:p>
            <a:r>
              <a:rPr lang="zh-CN" altLang="en-US" dirty="0"/>
              <a:t>把长期任务分解为短期任务（感觉跟任务分层细化差不多，一种有顶层向下的设计方案）</a:t>
            </a:r>
          </a:p>
        </p:txBody>
      </p:sp>
      <p:sp>
        <p:nvSpPr>
          <p:cNvPr id="4" name="箭头: 右弧形 3">
            <a:hlinkClick r:id="rId3" action="ppaction://hlinksldjump"/>
            <a:extLst>
              <a:ext uri="{FF2B5EF4-FFF2-40B4-BE49-F238E27FC236}">
                <a16:creationId xmlns:a16="http://schemas.microsoft.com/office/drawing/2014/main" id="{A328445C-5294-4744-AF36-41673D484CE9}"/>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630700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7D15EB-9D12-427F-B7D0-7245F03BF1F8}"/>
              </a:ext>
            </a:extLst>
          </p:cNvPr>
          <p:cNvPicPr>
            <a:picLocks noChangeAspect="1"/>
          </p:cNvPicPr>
          <p:nvPr/>
        </p:nvPicPr>
        <p:blipFill>
          <a:blip r:embed="rId3"/>
          <a:stretch>
            <a:fillRect/>
          </a:stretch>
        </p:blipFill>
        <p:spPr>
          <a:xfrm>
            <a:off x="3276600" y="1304925"/>
            <a:ext cx="5638800" cy="4248150"/>
          </a:xfrm>
          <a:prstGeom prst="rect">
            <a:avLst/>
          </a:prstGeom>
        </p:spPr>
      </p:pic>
      <p:sp>
        <p:nvSpPr>
          <p:cNvPr id="3" name="箭头: 右弧形 2">
            <a:hlinkClick r:id="rId4" action="ppaction://hlinksldjump"/>
            <a:extLst>
              <a:ext uri="{FF2B5EF4-FFF2-40B4-BE49-F238E27FC236}">
                <a16:creationId xmlns:a16="http://schemas.microsoft.com/office/drawing/2014/main" id="{45663255-6AAD-4569-B6AD-66EA3C4C7AE0}"/>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49200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31E3-BBCB-41C3-9EE9-70BE9F808A4F}"/>
              </a:ext>
            </a:extLst>
          </p:cNvPr>
          <p:cNvSpPr>
            <a:spLocks noGrp="1"/>
          </p:cNvSpPr>
          <p:nvPr>
            <p:ph type="title"/>
          </p:nvPr>
        </p:nvSpPr>
        <p:spPr/>
        <p:txBody>
          <a:bodyPr/>
          <a:lstStyle/>
          <a:p>
            <a:r>
              <a:rPr lang="en-US" altLang="zh-CN" dirty="0"/>
              <a:t>Reinforcement Learning from Imperfect Demonstrations</a:t>
            </a:r>
            <a:endParaRPr lang="zh-CN" altLang="en-US" dirty="0"/>
          </a:p>
        </p:txBody>
      </p:sp>
      <p:sp>
        <p:nvSpPr>
          <p:cNvPr id="3" name="文本占位符 2">
            <a:extLst>
              <a:ext uri="{FF2B5EF4-FFF2-40B4-BE49-F238E27FC236}">
                <a16:creationId xmlns:a16="http://schemas.microsoft.com/office/drawing/2014/main" id="{1BA8068C-372F-40C5-B42F-9D36C197DCFA}"/>
              </a:ext>
            </a:extLst>
          </p:cNvPr>
          <p:cNvSpPr>
            <a:spLocks noGrp="1"/>
          </p:cNvSpPr>
          <p:nvPr>
            <p:ph type="body" idx="1"/>
          </p:nvPr>
        </p:nvSpPr>
        <p:spPr/>
        <p:txBody>
          <a:bodyPr/>
          <a:lstStyle/>
          <a:p>
            <a:endParaRPr lang="zh-CN" altLang="en-US"/>
          </a:p>
        </p:txBody>
      </p:sp>
      <p:sp>
        <p:nvSpPr>
          <p:cNvPr id="4" name="箭头: 右弧形 3">
            <a:hlinkClick r:id="rId2" action="ppaction://hlinksldjump"/>
            <a:extLst>
              <a:ext uri="{FF2B5EF4-FFF2-40B4-BE49-F238E27FC236}">
                <a16:creationId xmlns:a16="http://schemas.microsoft.com/office/drawing/2014/main" id="{275C653C-3C56-4A14-A192-F84FB043B715}"/>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2182910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fontScale="92500" lnSpcReduction="10000"/>
          </a:bodyPr>
          <a:lstStyle/>
          <a:p>
            <a:r>
              <a:rPr lang="en-US" altLang="zh-CN" dirty="0"/>
              <a:t>Reinforcement Learning from Imperfect Demonstrations</a:t>
            </a:r>
          </a:p>
          <a:p>
            <a:r>
              <a:rPr lang="en-US" altLang="zh-CN" dirty="0"/>
              <a:t> </a:t>
            </a:r>
            <a:r>
              <a:rPr lang="zh-CN" altLang="en-US" dirty="0"/>
              <a:t>别人的算法：</a:t>
            </a:r>
            <a:r>
              <a:rPr lang="en-US" altLang="zh-CN" dirty="0"/>
              <a:t>Current approaches to learning from demonstration and reward perform supervised learning on expert demonstration data and use reinforcement learning to further improve performance based on the reward received from the environment.</a:t>
            </a:r>
          </a:p>
          <a:p>
            <a:r>
              <a:rPr lang="zh-CN" altLang="en-US" dirty="0"/>
              <a:t>本文：</a:t>
            </a:r>
            <a:r>
              <a:rPr lang="en-US" altLang="zh-CN" dirty="0"/>
              <a:t> NAC learns an initial policy net work from demonstrations and refines the policy in the environment, surpassing the </a:t>
            </a:r>
          </a:p>
          <a:p>
            <a:r>
              <a:rPr lang="en-US" altLang="zh-CN" dirty="0"/>
              <a:t> Crucially, both learning from demonstration and interactive refinement use the </a:t>
            </a:r>
            <a:r>
              <a:rPr lang="en-US" altLang="zh-CN" sz="3000" b="1" dirty="0"/>
              <a:t>same objective</a:t>
            </a:r>
            <a:r>
              <a:rPr lang="en-US" altLang="zh-CN" dirty="0"/>
              <a:t>, unlike prior approaches that combine distinct supervised and reinforcement losses demonstrator’s performance.</a:t>
            </a:r>
            <a:endParaRPr lang="zh-CN" altLang="en-US" dirty="0"/>
          </a:p>
        </p:txBody>
      </p:sp>
      <p:sp>
        <p:nvSpPr>
          <p:cNvPr id="4" name="箭头: 右弧形 3">
            <a:hlinkClick r:id="rId3" action="ppaction://hlinksldjump"/>
            <a:extLst>
              <a:ext uri="{FF2B5EF4-FFF2-40B4-BE49-F238E27FC236}">
                <a16:creationId xmlns:a16="http://schemas.microsoft.com/office/drawing/2014/main" id="{F1370B56-69C2-441C-9227-48A67D32A7F1}"/>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8895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a:xfrm>
            <a:off x="838200" y="1825625"/>
            <a:ext cx="10515600" cy="4351338"/>
          </a:xfrm>
        </p:spPr>
        <p:txBody>
          <a:bodyPr/>
          <a:lstStyle/>
          <a:p>
            <a:r>
              <a:rPr lang="en-US" altLang="zh-CN" dirty="0"/>
              <a:t>1.4</a:t>
            </a:r>
            <a:r>
              <a:rPr lang="zh-CN" altLang="en-US" dirty="0"/>
              <a:t>相似概念</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1.5</a:t>
            </a:r>
            <a:r>
              <a:rPr lang="zh-CN" altLang="en-US" dirty="0"/>
              <a:t>示例来源</a:t>
            </a:r>
            <a:endParaRPr lang="en-US" altLang="zh-CN" dirty="0"/>
          </a:p>
          <a:p>
            <a:r>
              <a:rPr lang="zh-CN" altLang="en-US" dirty="0"/>
              <a:t>自然界，人，其它</a:t>
            </a:r>
            <a:r>
              <a:rPr lang="en-US" altLang="zh-CN" dirty="0"/>
              <a:t>agent</a:t>
            </a:r>
            <a:r>
              <a:rPr lang="zh-CN" altLang="en-US" dirty="0"/>
              <a:t>，</a:t>
            </a:r>
            <a:r>
              <a:rPr lang="en-US" altLang="zh-CN" dirty="0"/>
              <a:t>···</a:t>
            </a:r>
          </a:p>
          <a:p>
            <a:endParaRPr lang="en-US" altLang="zh-CN" dirty="0"/>
          </a:p>
          <a:p>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4F7EBC16-DEEE-405C-90F6-5A7EBFC7A7F9}"/>
              </a:ext>
            </a:extLst>
          </p:cNvPr>
          <p:cNvSpPr txBox="1"/>
          <p:nvPr/>
        </p:nvSpPr>
        <p:spPr>
          <a:xfrm>
            <a:off x="7188199" y="277697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BAD2E901-10ED-4D08-9EC9-EBAC47F53DFE}"/>
              </a:ext>
            </a:extLst>
          </p:cNvPr>
          <p:cNvSpPr txBox="1"/>
          <p:nvPr/>
        </p:nvSpPr>
        <p:spPr>
          <a:xfrm>
            <a:off x="8271932" y="355591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B52EAA3B-B935-47CB-AF9C-46038F042289}"/>
              </a:ext>
            </a:extLst>
          </p:cNvPr>
          <p:cNvSpPr txBox="1"/>
          <p:nvPr/>
        </p:nvSpPr>
        <p:spPr>
          <a:xfrm>
            <a:off x="9338732" y="277697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5278F4D0-57A2-4570-A42D-0F2379E4D55F}"/>
              </a:ext>
            </a:extLst>
          </p:cNvPr>
          <p:cNvSpPr txBox="1"/>
          <p:nvPr/>
        </p:nvSpPr>
        <p:spPr>
          <a:xfrm>
            <a:off x="9338732" y="429457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FDBBD2A7-63AF-4461-A47A-4CCC84121B95}"/>
              </a:ext>
            </a:extLst>
          </p:cNvPr>
          <p:cNvSpPr txBox="1"/>
          <p:nvPr/>
        </p:nvSpPr>
        <p:spPr>
          <a:xfrm>
            <a:off x="6934200" y="432524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CD40511A-B652-4E08-8027-DF22AABEA183}"/>
              </a:ext>
            </a:extLst>
          </p:cNvPr>
          <p:cNvCxnSpPr/>
          <p:nvPr/>
        </p:nvCxnSpPr>
        <p:spPr>
          <a:xfrm>
            <a:off x="8271932" y="316644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4FE1CEE-2846-4E2A-A3FA-4D03DCCBB8AB}"/>
              </a:ext>
            </a:extLst>
          </p:cNvPr>
          <p:cNvCxnSpPr/>
          <p:nvPr/>
        </p:nvCxnSpPr>
        <p:spPr>
          <a:xfrm flipV="1">
            <a:off x="9541932" y="315637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E7C1BC5-855C-48B5-B437-987A6B4FC542}"/>
              </a:ext>
            </a:extLst>
          </p:cNvPr>
          <p:cNvCxnSpPr>
            <a:endCxn id="4" idx="3"/>
          </p:cNvCxnSpPr>
          <p:nvPr/>
        </p:nvCxnSpPr>
        <p:spPr>
          <a:xfrm flipH="1">
            <a:off x="8746066" y="296164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1F4E072-D68E-4C65-8DFD-8D9B8836FCF7}"/>
              </a:ext>
            </a:extLst>
          </p:cNvPr>
          <p:cNvCxnSpPr/>
          <p:nvPr/>
        </p:nvCxnSpPr>
        <p:spPr>
          <a:xfrm>
            <a:off x="9186332" y="402157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DBA3065-84B3-4193-902A-6783EA90FDC0}"/>
              </a:ext>
            </a:extLst>
          </p:cNvPr>
          <p:cNvCxnSpPr/>
          <p:nvPr/>
        </p:nvCxnSpPr>
        <p:spPr>
          <a:xfrm flipH="1">
            <a:off x="8966199" y="447924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981E2A-F38A-4FF7-BCEF-257FAF4DE5D4}"/>
              </a:ext>
            </a:extLst>
          </p:cNvPr>
          <p:cNvCxnSpPr/>
          <p:nvPr/>
        </p:nvCxnSpPr>
        <p:spPr>
          <a:xfrm flipV="1">
            <a:off x="8390465" y="402157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77EF6CE-A7EE-4B6D-A504-BDD2A8B5B38D}"/>
              </a:ext>
            </a:extLst>
          </p:cNvPr>
          <p:cNvSpPr txBox="1"/>
          <p:nvPr/>
        </p:nvSpPr>
        <p:spPr>
          <a:xfrm flipH="1">
            <a:off x="143583" y="3449395"/>
            <a:ext cx="317718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Imitation learning</a:t>
            </a:r>
          </a:p>
          <a:p>
            <a:pPr algn="ct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demonstration learning</a:t>
            </a:r>
            <a:r>
              <a:rPr lang="zh-CN" altLang="en-US" dirty="0">
                <a:latin typeface="Times New Roman" panose="02020603050405020304" pitchFamily="18" charset="0"/>
                <a:cs typeface="Times New Roman" panose="02020603050405020304" pitchFamily="18" charset="0"/>
              </a:rPr>
              <a:t>）</a:t>
            </a:r>
          </a:p>
        </p:txBody>
      </p:sp>
      <p:sp>
        <p:nvSpPr>
          <p:cNvPr id="26" name="左大括号 25">
            <a:extLst>
              <a:ext uri="{FF2B5EF4-FFF2-40B4-BE49-F238E27FC236}">
                <a16:creationId xmlns:a16="http://schemas.microsoft.com/office/drawing/2014/main" id="{2117C337-FCC5-4466-97DE-C880E21CDE13}"/>
              </a:ext>
            </a:extLst>
          </p:cNvPr>
          <p:cNvSpPr/>
          <p:nvPr/>
        </p:nvSpPr>
        <p:spPr>
          <a:xfrm>
            <a:off x="2853268" y="3059935"/>
            <a:ext cx="467501" cy="15175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500E4BB5-51E5-4A83-B3B2-580EF60F0B70}"/>
              </a:ext>
            </a:extLst>
          </p:cNvPr>
          <p:cNvSpPr txBox="1"/>
          <p:nvPr/>
        </p:nvSpPr>
        <p:spPr>
          <a:xfrm flipH="1">
            <a:off x="3564467" y="2805310"/>
            <a:ext cx="145626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IRL</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AD8136CD-7A93-4069-B181-B05DC2E62AE9}"/>
              </a:ext>
            </a:extLst>
          </p:cNvPr>
          <p:cNvSpPr txBox="1"/>
          <p:nvPr/>
        </p:nvSpPr>
        <p:spPr>
          <a:xfrm flipH="1">
            <a:off x="3581400" y="4294574"/>
            <a:ext cx="1456266"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Behavior cloning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1790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a:bodyPr>
          <a:lstStyle/>
          <a:p>
            <a:r>
              <a:rPr lang="en-US" altLang="zh-CN" dirty="0"/>
              <a:t>Reinforcement Learning from Imperfect Demonstrations</a:t>
            </a:r>
          </a:p>
          <a:p>
            <a:r>
              <a:rPr lang="en-US" altLang="zh-CN" dirty="0"/>
              <a:t> </a:t>
            </a:r>
            <a:r>
              <a:rPr lang="zh-CN" altLang="en-US" dirty="0"/>
              <a:t>统一了示例学习与环境交互的框架</a:t>
            </a:r>
            <a:endParaRPr lang="en-US" altLang="zh-CN" dirty="0"/>
          </a:p>
          <a:p>
            <a:r>
              <a:rPr lang="zh-CN" altLang="en-US" dirty="0"/>
              <a:t>主要体现在对目标函数的重新定义</a:t>
            </a:r>
          </a:p>
        </p:txBody>
      </p:sp>
      <p:pic>
        <p:nvPicPr>
          <p:cNvPr id="4" name="图片 3">
            <a:extLst>
              <a:ext uri="{FF2B5EF4-FFF2-40B4-BE49-F238E27FC236}">
                <a16:creationId xmlns:a16="http://schemas.microsoft.com/office/drawing/2014/main" id="{DB1B6BE2-3C1C-488E-9696-ACDDCC548298}"/>
              </a:ext>
            </a:extLst>
          </p:cNvPr>
          <p:cNvPicPr>
            <a:picLocks noChangeAspect="1"/>
          </p:cNvPicPr>
          <p:nvPr/>
        </p:nvPicPr>
        <p:blipFill>
          <a:blip r:embed="rId3"/>
          <a:stretch>
            <a:fillRect/>
          </a:stretch>
        </p:blipFill>
        <p:spPr>
          <a:xfrm>
            <a:off x="6854730" y="2251881"/>
            <a:ext cx="5305425" cy="4240994"/>
          </a:xfrm>
          <a:prstGeom prst="rect">
            <a:avLst/>
          </a:prstGeom>
        </p:spPr>
      </p:pic>
      <p:pic>
        <p:nvPicPr>
          <p:cNvPr id="5" name="图片 4">
            <a:extLst>
              <a:ext uri="{FF2B5EF4-FFF2-40B4-BE49-F238E27FC236}">
                <a16:creationId xmlns:a16="http://schemas.microsoft.com/office/drawing/2014/main" id="{308F67C2-79C1-42AB-8BC8-80BCCFCBBE90}"/>
              </a:ext>
            </a:extLst>
          </p:cNvPr>
          <p:cNvPicPr>
            <a:picLocks noChangeAspect="1"/>
          </p:cNvPicPr>
          <p:nvPr/>
        </p:nvPicPr>
        <p:blipFill>
          <a:blip r:embed="rId4"/>
          <a:stretch>
            <a:fillRect/>
          </a:stretch>
        </p:blipFill>
        <p:spPr>
          <a:xfrm>
            <a:off x="1131840" y="4133637"/>
            <a:ext cx="5429250" cy="1647825"/>
          </a:xfrm>
          <a:prstGeom prst="rect">
            <a:avLst/>
          </a:prstGeom>
        </p:spPr>
      </p:pic>
    </p:spTree>
    <p:extLst>
      <p:ext uri="{BB962C8B-B14F-4D97-AF65-F5344CB8AC3E}">
        <p14:creationId xmlns:p14="http://schemas.microsoft.com/office/powerpoint/2010/main" val="37182247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a:bodyPr>
          <a:lstStyle/>
          <a:p>
            <a:r>
              <a:rPr lang="en-US" altLang="zh-CN" dirty="0"/>
              <a:t>Reinforcement Learning from Imperfect Demonstrations</a:t>
            </a:r>
          </a:p>
          <a:p>
            <a:r>
              <a:rPr lang="en-US" altLang="zh-CN" dirty="0"/>
              <a:t>  To the best of our knowledge , our proposed method is </a:t>
            </a:r>
            <a:r>
              <a:rPr lang="en-US" altLang="zh-CN" b="1" dirty="0"/>
              <a:t>the first unified method</a:t>
            </a:r>
            <a:r>
              <a:rPr lang="en-US" altLang="zh-CN" dirty="0"/>
              <a:t> across demonstrations and environments that </a:t>
            </a:r>
            <a:r>
              <a:rPr lang="en-US" altLang="zh-CN" b="1" dirty="0"/>
              <a:t>outperforms</a:t>
            </a:r>
            <a:r>
              <a:rPr lang="en-US" altLang="zh-CN" dirty="0"/>
              <a:t> methods including the ones with explicit supervised imitation loss such as </a:t>
            </a:r>
            <a:r>
              <a:rPr lang="en-US" altLang="zh-CN" dirty="0" err="1"/>
              <a:t>DQfD</a:t>
            </a:r>
            <a:r>
              <a:rPr lang="en-US" altLang="zh-CN" dirty="0"/>
              <a:t>.</a:t>
            </a:r>
            <a:endParaRPr lang="zh-CN" altLang="en-US" dirty="0"/>
          </a:p>
        </p:txBody>
      </p:sp>
    </p:spTree>
    <p:extLst>
      <p:ext uri="{BB962C8B-B14F-4D97-AF65-F5344CB8AC3E}">
        <p14:creationId xmlns:p14="http://schemas.microsoft.com/office/powerpoint/2010/main" val="13294095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334BB0-75F1-49CA-B5A4-A4E8DA7AD69B}"/>
              </a:ext>
            </a:extLst>
          </p:cNvPr>
          <p:cNvSpPr>
            <a:spLocks noGrp="1"/>
          </p:cNvSpPr>
          <p:nvPr>
            <p:ph type="title"/>
          </p:nvPr>
        </p:nvSpPr>
        <p:spPr/>
        <p:txBody>
          <a:bodyPr/>
          <a:lstStyle/>
          <a:p>
            <a:r>
              <a:rPr lang="en-US" altLang="zh-CN" dirty="0"/>
              <a:t>One-shot imitation learning</a:t>
            </a:r>
            <a:endParaRPr lang="zh-CN" altLang="en-US" dirty="0"/>
          </a:p>
        </p:txBody>
      </p:sp>
      <p:sp>
        <p:nvSpPr>
          <p:cNvPr id="5" name="文本占位符 4">
            <a:extLst>
              <a:ext uri="{FF2B5EF4-FFF2-40B4-BE49-F238E27FC236}">
                <a16:creationId xmlns:a16="http://schemas.microsoft.com/office/drawing/2014/main" id="{474AB9E1-F08A-4058-B35D-22BE67DD9D16}"/>
              </a:ext>
            </a:extLst>
          </p:cNvPr>
          <p:cNvSpPr>
            <a:spLocks noGrp="1"/>
          </p:cNvSpPr>
          <p:nvPr>
            <p:ph type="body" idx="1"/>
          </p:nvPr>
        </p:nvSpPr>
        <p:spPr/>
        <p:txBody>
          <a:bodyPr/>
          <a:lstStyle/>
          <a:p>
            <a:endParaRPr lang="zh-CN" altLang="en-US"/>
          </a:p>
        </p:txBody>
      </p:sp>
      <p:sp>
        <p:nvSpPr>
          <p:cNvPr id="6" name="箭头: 右弧形 5">
            <a:hlinkClick r:id="rId3" action="ppaction://hlinksldjump"/>
            <a:extLst>
              <a:ext uri="{FF2B5EF4-FFF2-40B4-BE49-F238E27FC236}">
                <a16:creationId xmlns:a16="http://schemas.microsoft.com/office/drawing/2014/main" id="{C6551BEC-3DD0-45F1-88F7-D9D2267E076C}"/>
              </a:ext>
            </a:extLst>
          </p:cNvPr>
          <p:cNvSpPr/>
          <p:nvPr/>
        </p:nvSpPr>
        <p:spPr>
          <a:xfrm>
            <a:off x="11347450" y="5590903"/>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924783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DBC99-ED5F-4A70-8BD8-BC47305CFCD8}"/>
              </a:ext>
            </a:extLst>
          </p:cNvPr>
          <p:cNvSpPr>
            <a:spLocks noGrp="1"/>
          </p:cNvSpPr>
          <p:nvPr>
            <p:ph type="title"/>
          </p:nvPr>
        </p:nvSpPr>
        <p:spPr/>
        <p:txBody>
          <a:bodyPr/>
          <a:lstStyle/>
          <a:p>
            <a:r>
              <a:rPr lang="en-US" altLang="zh-CN" dirty="0"/>
              <a:t>One shot imitation</a:t>
            </a:r>
            <a:endParaRPr lang="zh-CN" altLang="en-US" dirty="0"/>
          </a:p>
        </p:txBody>
      </p:sp>
      <p:sp>
        <p:nvSpPr>
          <p:cNvPr id="3" name="内容占位符 2">
            <a:extLst>
              <a:ext uri="{FF2B5EF4-FFF2-40B4-BE49-F238E27FC236}">
                <a16:creationId xmlns:a16="http://schemas.microsoft.com/office/drawing/2014/main" id="{A77C2D56-C577-4896-A71A-BC8707292CB6}"/>
              </a:ext>
            </a:extLst>
          </p:cNvPr>
          <p:cNvSpPr>
            <a:spLocks noGrp="1"/>
          </p:cNvSpPr>
          <p:nvPr>
            <p:ph idx="1"/>
          </p:nvPr>
        </p:nvSpPr>
        <p:spPr/>
        <p:txBody>
          <a:bodyPr/>
          <a:lstStyle/>
          <a:p>
            <a:r>
              <a:rPr lang="zh-CN" altLang="en-US" dirty="0"/>
              <a:t>系列文章有三篇</a:t>
            </a:r>
          </a:p>
        </p:txBody>
      </p:sp>
    </p:spTree>
    <p:extLst>
      <p:ext uri="{BB962C8B-B14F-4D97-AF65-F5344CB8AC3E}">
        <p14:creationId xmlns:p14="http://schemas.microsoft.com/office/powerpoint/2010/main" val="16762871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812EE4D-2041-4F82-9CC4-AD30E6FA2ACA}"/>
              </a:ext>
            </a:extLst>
          </p:cNvPr>
          <p:cNvSpPr>
            <a:spLocks noGrp="1"/>
          </p:cNvSpPr>
          <p:nvPr>
            <p:ph type="title"/>
          </p:nvPr>
        </p:nvSpPr>
        <p:spPr/>
        <p:txBody>
          <a:bodyPr/>
          <a:lstStyle/>
          <a:p>
            <a:r>
              <a:rPr lang="zh-CN" altLang="en-US" dirty="0"/>
              <a:t>之一：</a:t>
            </a:r>
            <a:r>
              <a:rPr lang="en-US" altLang="zh-CN" dirty="0"/>
              <a:t>One-Shot Imitation Learning</a:t>
            </a:r>
            <a:endParaRPr lang="zh-CN" altLang="en-US" dirty="0"/>
          </a:p>
        </p:txBody>
      </p:sp>
      <p:sp>
        <p:nvSpPr>
          <p:cNvPr id="7" name="文本占位符 6">
            <a:extLst>
              <a:ext uri="{FF2B5EF4-FFF2-40B4-BE49-F238E27FC236}">
                <a16:creationId xmlns:a16="http://schemas.microsoft.com/office/drawing/2014/main" id="{CEF291D9-2035-40AE-B4DF-12167AB091CA}"/>
              </a:ext>
            </a:extLst>
          </p:cNvPr>
          <p:cNvSpPr>
            <a:spLocks noGrp="1"/>
          </p:cNvSpPr>
          <p:nvPr>
            <p:ph type="body" idx="1"/>
          </p:nvPr>
        </p:nvSpPr>
        <p:spPr/>
        <p:txBody>
          <a:bodyPr/>
          <a:lstStyle/>
          <a:p>
            <a:r>
              <a:rPr lang="zh-CN" altLang="en-US" dirty="0"/>
              <a:t>这篇文章的核心是在做迁移，是相似任务或者场景中进行任务迁移，每个任务都不一样，但是有共性，且，每个任务都有一小部分示例。</a:t>
            </a:r>
          </a:p>
        </p:txBody>
      </p:sp>
      <p:sp>
        <p:nvSpPr>
          <p:cNvPr id="4" name="箭头: 右弧形 3">
            <a:hlinkClick r:id="rId3" action="ppaction://hlinksldjump"/>
            <a:extLst>
              <a:ext uri="{FF2B5EF4-FFF2-40B4-BE49-F238E27FC236}">
                <a16:creationId xmlns:a16="http://schemas.microsoft.com/office/drawing/2014/main" id="{86E4AE05-EDC7-4DC7-8A87-5C5D879D0A6C}"/>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791874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FCB5B9-F67C-48E6-ACD3-02A73E639ABA}"/>
              </a:ext>
            </a:extLst>
          </p:cNvPr>
          <p:cNvSpPr>
            <a:spLocks noGrp="1"/>
          </p:cNvSpPr>
          <p:nvPr>
            <p:ph type="title"/>
          </p:nvPr>
        </p:nvSpPr>
        <p:spPr/>
        <p:txBody>
          <a:bodyPr/>
          <a:lstStyle/>
          <a:p>
            <a:r>
              <a:rPr lang="zh-CN" altLang="en-US" dirty="0"/>
              <a:t>定位</a:t>
            </a:r>
          </a:p>
        </p:txBody>
      </p:sp>
      <p:sp>
        <p:nvSpPr>
          <p:cNvPr id="5" name="内容占位符 4">
            <a:extLst>
              <a:ext uri="{FF2B5EF4-FFF2-40B4-BE49-F238E27FC236}">
                <a16:creationId xmlns:a16="http://schemas.microsoft.com/office/drawing/2014/main" id="{853E9B57-C32D-4C71-A2A1-0E79DA42639F}"/>
              </a:ext>
            </a:extLst>
          </p:cNvPr>
          <p:cNvSpPr>
            <a:spLocks noGrp="1"/>
          </p:cNvSpPr>
          <p:nvPr>
            <p:ph idx="1"/>
          </p:nvPr>
        </p:nvSpPr>
        <p:spPr/>
        <p:txBody>
          <a:bodyPr/>
          <a:lstStyle/>
          <a:p>
            <a:r>
              <a:rPr lang="en-US" altLang="zh-CN" dirty="0"/>
              <a:t>Meta  learning </a:t>
            </a:r>
            <a:r>
              <a:rPr lang="zh-CN" altLang="en-US" dirty="0"/>
              <a:t>框架</a:t>
            </a:r>
            <a:endParaRPr lang="en-US" altLang="zh-CN" dirty="0"/>
          </a:p>
          <a:p>
            <a:r>
              <a:rPr lang="zh-CN" altLang="en-US" dirty="0"/>
              <a:t>任务是进行模仿学习</a:t>
            </a:r>
            <a:endParaRPr lang="en-US" altLang="zh-CN" dirty="0"/>
          </a:p>
          <a:p>
            <a:r>
              <a:rPr lang="zh-CN" altLang="en-US" dirty="0"/>
              <a:t>目标：</a:t>
            </a:r>
            <a:r>
              <a:rPr lang="en-US" altLang="zh-CN" dirty="0"/>
              <a:t>robots</a:t>
            </a:r>
            <a:r>
              <a:rPr lang="zh-CN" altLang="en-US" dirty="0"/>
              <a:t> 能够从某个任务的很少一部分示例中出发，推广到该任务中的新环境中去。</a:t>
            </a:r>
            <a:endParaRPr lang="en-US" altLang="zh-CN" dirty="0"/>
          </a:p>
          <a:p>
            <a:r>
              <a:rPr lang="zh-CN" altLang="en-US" dirty="0"/>
              <a:t>针对：有很多的场景相似的任务，但是每个任务都会有一部分示例。希望通过对某一个任务的学习拓广到这一类任务的学习中去。</a:t>
            </a:r>
            <a:endParaRPr lang="en-US" altLang="zh-CN" dirty="0"/>
          </a:p>
          <a:p>
            <a:endParaRPr lang="zh-CN" altLang="en-US" dirty="0"/>
          </a:p>
        </p:txBody>
      </p:sp>
    </p:spTree>
    <p:extLst>
      <p:ext uri="{BB962C8B-B14F-4D97-AF65-F5344CB8AC3E}">
        <p14:creationId xmlns:p14="http://schemas.microsoft.com/office/powerpoint/2010/main" val="23579879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7B36E-D30D-44E8-8E9F-86DFE1512DA0}"/>
              </a:ext>
            </a:extLst>
          </p:cNvPr>
          <p:cNvSpPr>
            <a:spLocks noGrp="1"/>
          </p:cNvSpPr>
          <p:nvPr>
            <p:ph type="title"/>
          </p:nvPr>
        </p:nvSpPr>
        <p:spPr/>
        <p:txBody>
          <a:bodyPr/>
          <a:lstStyle/>
          <a:p>
            <a:r>
              <a:rPr lang="en-US" altLang="zh-CN" dirty="0"/>
              <a:t>abstract</a:t>
            </a:r>
            <a:endParaRPr lang="zh-CN" altLang="en-US" dirty="0"/>
          </a:p>
        </p:txBody>
      </p:sp>
      <p:sp>
        <p:nvSpPr>
          <p:cNvPr id="3" name="内容占位符 2">
            <a:extLst>
              <a:ext uri="{FF2B5EF4-FFF2-40B4-BE49-F238E27FC236}">
                <a16:creationId xmlns:a16="http://schemas.microsoft.com/office/drawing/2014/main" id="{D7D4CD5A-D084-4033-900B-1AD0C1E4793B}"/>
              </a:ext>
            </a:extLst>
          </p:cNvPr>
          <p:cNvSpPr>
            <a:spLocks noGrp="1"/>
          </p:cNvSpPr>
          <p:nvPr>
            <p:ph idx="1"/>
          </p:nvPr>
        </p:nvSpPr>
        <p:spPr/>
        <p:txBody>
          <a:bodyPr/>
          <a:lstStyle/>
          <a:p>
            <a:r>
              <a:rPr lang="zh-CN" altLang="en-US" dirty="0"/>
              <a:t>训练：对一部分任务，给出成对的示例，来训练网络，输入是第一个示例和第二个示例的状态，输出是这个状态对应的动作。</a:t>
            </a:r>
            <a:endParaRPr lang="en-US" altLang="zh-CN" dirty="0"/>
          </a:p>
          <a:p>
            <a:r>
              <a:rPr lang="zh-CN" altLang="en-US" dirty="0"/>
              <a:t>测试：一个新任务的示例会给出，然后希望网络能够得到新任务的正确动作输出。</a:t>
            </a:r>
            <a:endParaRPr lang="en-US" altLang="zh-CN" dirty="0"/>
          </a:p>
          <a:p>
            <a:endParaRPr lang="zh-CN" altLang="en-US" dirty="0"/>
          </a:p>
        </p:txBody>
      </p:sp>
    </p:spTree>
    <p:extLst>
      <p:ext uri="{BB962C8B-B14F-4D97-AF65-F5344CB8AC3E}">
        <p14:creationId xmlns:p14="http://schemas.microsoft.com/office/powerpoint/2010/main" val="34371229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F600D-EF20-4A56-A340-69471C179FC2}"/>
              </a:ext>
            </a:extLst>
          </p:cNvPr>
          <p:cNvSpPr>
            <a:spLocks noGrp="1"/>
          </p:cNvSpPr>
          <p:nvPr>
            <p:ph type="title"/>
          </p:nvPr>
        </p:nvSpPr>
        <p:spPr/>
        <p:txBody>
          <a:bodyPr/>
          <a:lstStyle/>
          <a:p>
            <a:r>
              <a:rPr lang="zh-CN" altLang="en-US" dirty="0"/>
              <a:t>基本的思路</a:t>
            </a:r>
          </a:p>
        </p:txBody>
      </p:sp>
      <p:pic>
        <p:nvPicPr>
          <p:cNvPr id="4" name="内容占位符 3">
            <a:extLst>
              <a:ext uri="{FF2B5EF4-FFF2-40B4-BE49-F238E27FC236}">
                <a16:creationId xmlns:a16="http://schemas.microsoft.com/office/drawing/2014/main" id="{71739E2A-FE32-4BC3-8757-0195F28C2DA3}"/>
              </a:ext>
            </a:extLst>
          </p:cNvPr>
          <p:cNvPicPr>
            <a:picLocks noGrp="1" noChangeAspect="1"/>
          </p:cNvPicPr>
          <p:nvPr>
            <p:ph idx="1"/>
          </p:nvPr>
        </p:nvPicPr>
        <p:blipFill>
          <a:blip r:embed="rId3"/>
          <a:stretch>
            <a:fillRect/>
          </a:stretch>
        </p:blipFill>
        <p:spPr>
          <a:xfrm>
            <a:off x="2119674" y="1555994"/>
            <a:ext cx="9007730" cy="4351338"/>
          </a:xfrm>
          <a:prstGeom prst="rect">
            <a:avLst/>
          </a:prstGeom>
        </p:spPr>
      </p:pic>
    </p:spTree>
    <p:extLst>
      <p:ext uri="{BB962C8B-B14F-4D97-AF65-F5344CB8AC3E}">
        <p14:creationId xmlns:p14="http://schemas.microsoft.com/office/powerpoint/2010/main" val="41518472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CC19A-8E8A-4C57-A83F-A566C3328202}"/>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B133758A-C9C5-4910-96B9-10EC0F7532D7}"/>
              </a:ext>
            </a:extLst>
          </p:cNvPr>
          <p:cNvSpPr>
            <a:spLocks noGrp="1"/>
          </p:cNvSpPr>
          <p:nvPr>
            <p:ph idx="1"/>
          </p:nvPr>
        </p:nvSpPr>
        <p:spPr/>
        <p:txBody>
          <a:bodyPr>
            <a:normAutofit lnSpcReduction="10000"/>
          </a:bodyPr>
          <a:lstStyle/>
          <a:p>
            <a:r>
              <a:rPr lang="zh-CN" altLang="en-US" dirty="0"/>
              <a:t>本文在机器人上有应用，并没有用到游戏上。</a:t>
            </a:r>
            <a:endParaRPr lang="en-US" altLang="zh-CN" dirty="0"/>
          </a:p>
          <a:p>
            <a:r>
              <a:rPr lang="zh-CN" altLang="en-US" dirty="0"/>
              <a:t>示例可以解决以下两个问题：</a:t>
            </a:r>
            <a:endParaRPr lang="en-US" altLang="zh-CN" dirty="0"/>
          </a:p>
          <a:p>
            <a:pPr lvl="1"/>
            <a:r>
              <a:rPr lang="en-US" altLang="zh-CN" dirty="0"/>
              <a:t>1dexterity: robots should learn how to approach, grasp and pick up complex objects, and how to place or arrange them into a desired conﬁguration</a:t>
            </a:r>
          </a:p>
          <a:p>
            <a:pPr lvl="1"/>
            <a:r>
              <a:rPr lang="en-US" altLang="zh-CN" dirty="0"/>
              <a:t>2communication: how to communicate the intent of the task at hand, so that the robot can replicate it in a broader set of initial conditions.</a:t>
            </a:r>
          </a:p>
          <a:p>
            <a:r>
              <a:rPr lang="zh-CN" altLang="en-US" dirty="0"/>
              <a:t>人类行为</a:t>
            </a:r>
            <a:r>
              <a:rPr lang="en-US" altLang="zh-CN" dirty="0"/>
              <a:t>=》</a:t>
            </a:r>
            <a:r>
              <a:rPr lang="zh-CN" altLang="en-US" dirty="0"/>
              <a:t>语言</a:t>
            </a:r>
            <a:r>
              <a:rPr lang="en-US" altLang="zh-CN" dirty="0"/>
              <a:t>=》</a:t>
            </a:r>
            <a:r>
              <a:rPr lang="zh-CN" altLang="en-US" dirty="0"/>
              <a:t>机器行为</a:t>
            </a:r>
            <a:r>
              <a:rPr lang="en-US" altLang="zh-CN" dirty="0"/>
              <a:t> </a:t>
            </a:r>
            <a:r>
              <a:rPr lang="zh-CN" altLang="en-US" dirty="0"/>
              <a:t>， 这个过程会面临一些无法用语言准确描述的行为，所以这里希望建立直接从行为到行为的模仿</a:t>
            </a:r>
            <a:endParaRPr lang="en-US" altLang="zh-CN" dirty="0"/>
          </a:p>
          <a:p>
            <a:r>
              <a:rPr lang="zh-CN" altLang="en-US" dirty="0"/>
              <a:t>示例；语言；交互</a:t>
            </a:r>
            <a:endParaRPr lang="en-US" altLang="zh-CN" dirty="0"/>
          </a:p>
          <a:p>
            <a:r>
              <a:rPr lang="zh-CN" altLang="en-US" dirty="0"/>
              <a:t>希望这三个内容能同时作用于 </a:t>
            </a:r>
            <a:r>
              <a:rPr lang="en-US" altLang="zh-CN" dirty="0"/>
              <a:t>action </a:t>
            </a:r>
            <a:r>
              <a:rPr lang="zh-CN" altLang="en-US" dirty="0"/>
              <a:t>并且能彼此调剂</a:t>
            </a:r>
          </a:p>
        </p:txBody>
      </p:sp>
    </p:spTree>
    <p:extLst>
      <p:ext uri="{BB962C8B-B14F-4D97-AF65-F5344CB8AC3E}">
        <p14:creationId xmlns:p14="http://schemas.microsoft.com/office/powerpoint/2010/main" val="1066030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10FE7-79B9-4157-B869-E8D802C77B3E}"/>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C1E7EB88-84DE-41E0-A877-F2C04315B106}"/>
              </a:ext>
            </a:extLst>
          </p:cNvPr>
          <p:cNvSpPr>
            <a:spLocks noGrp="1"/>
          </p:cNvSpPr>
          <p:nvPr>
            <p:ph idx="1"/>
          </p:nvPr>
        </p:nvSpPr>
        <p:spPr/>
        <p:txBody>
          <a:bodyPr/>
          <a:lstStyle/>
          <a:p>
            <a:r>
              <a:rPr lang="en-US" altLang="zh-CN" dirty="0"/>
              <a:t>Imitation learning </a:t>
            </a:r>
            <a:r>
              <a:rPr lang="zh-CN" altLang="en-US" dirty="0"/>
              <a:t>：</a:t>
            </a:r>
            <a:r>
              <a:rPr lang="en-US" altLang="zh-CN" dirty="0"/>
              <a:t>behavioral cloning &amp; inverse reinforcement learning</a:t>
            </a:r>
          </a:p>
          <a:p>
            <a:r>
              <a:rPr lang="en-US" altLang="zh-CN" dirty="0"/>
              <a:t>One-shot or  few shot learning, generative modeling, … just one form of meta-learning.</a:t>
            </a:r>
          </a:p>
          <a:p>
            <a:r>
              <a:rPr lang="en-US" altLang="zh-CN" dirty="0"/>
              <a:t>Multi-task and transfer learning</a:t>
            </a:r>
          </a:p>
          <a:p>
            <a:r>
              <a:rPr lang="en-US" altLang="zh-CN" dirty="0"/>
              <a:t>Attention</a:t>
            </a:r>
            <a:r>
              <a:rPr lang="zh-CN" altLang="en-US" dirty="0"/>
              <a:t> </a:t>
            </a:r>
            <a:r>
              <a:rPr lang="en-US" altLang="zh-CN" dirty="0"/>
              <a:t>model</a:t>
            </a:r>
            <a:r>
              <a:rPr lang="zh-CN" altLang="en-US" dirty="0"/>
              <a:t> </a:t>
            </a:r>
            <a:endParaRPr lang="en-US" altLang="zh-CN" dirty="0"/>
          </a:p>
          <a:p>
            <a:endParaRPr lang="en-US" altLang="zh-CN" dirty="0"/>
          </a:p>
        </p:txBody>
      </p:sp>
    </p:spTree>
    <p:extLst>
      <p:ext uri="{BB962C8B-B14F-4D97-AF65-F5344CB8AC3E}">
        <p14:creationId xmlns:p14="http://schemas.microsoft.com/office/powerpoint/2010/main" val="1148226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AC8E97F-DF67-4AF3-912E-F89A4E9001C7}"/>
              </a:ext>
            </a:extLst>
          </p:cNvPr>
          <p:cNvSpPr>
            <a:spLocks noGrp="1"/>
          </p:cNvSpPr>
          <p:nvPr>
            <p:ph type="title"/>
          </p:nvPr>
        </p:nvSpPr>
        <p:spPr/>
        <p:txBody>
          <a:bodyPr>
            <a:normAutofit fontScale="90000"/>
          </a:bodyPr>
          <a:lstStyle/>
          <a:p>
            <a:r>
              <a:rPr lang="zh-CN" altLang="en-US" dirty="0"/>
              <a:t>经典文献之</a:t>
            </a:r>
            <a:br>
              <a:rPr lang="en-US" altLang="zh-CN" dirty="0"/>
            </a:br>
            <a:r>
              <a:rPr lang="en-US" altLang="zh-CN" dirty="0"/>
              <a:t>Ng A Y, Russell S J. Algorithms for Inverse Reinforcement Learning. ICML, 2000</a:t>
            </a:r>
            <a:endParaRPr lang="zh-CN" altLang="en-US" dirty="0"/>
          </a:p>
        </p:txBody>
      </p:sp>
      <p:sp>
        <p:nvSpPr>
          <p:cNvPr id="9" name="文本占位符 8">
            <a:extLst>
              <a:ext uri="{FF2B5EF4-FFF2-40B4-BE49-F238E27FC236}">
                <a16:creationId xmlns:a16="http://schemas.microsoft.com/office/drawing/2014/main" id="{4634AB44-1AF3-4B06-B965-EB122C1109C1}"/>
              </a:ext>
            </a:extLst>
          </p:cNvPr>
          <p:cNvSpPr>
            <a:spLocks noGrp="1"/>
          </p:cNvSpPr>
          <p:nvPr>
            <p:ph type="body" idx="1"/>
          </p:nvPr>
        </p:nvSpPr>
        <p:spPr/>
        <p:txBody>
          <a:bodyPr/>
          <a:lstStyle/>
          <a:p>
            <a:r>
              <a:rPr lang="zh-CN" altLang="en-US" dirty="0"/>
              <a:t>这篇文章虽然不是第一个提出逆向强化学习概念的，但是据说有很详细的基本理论，可以参考</a:t>
            </a:r>
          </a:p>
          <a:p>
            <a:endParaRPr lang="zh-CN" altLang="en-US" dirty="0"/>
          </a:p>
        </p:txBody>
      </p:sp>
      <p:sp>
        <p:nvSpPr>
          <p:cNvPr id="4" name="箭头: 右弧形 3">
            <a:hlinkClick r:id="rId3" action="ppaction://hlinksldjump"/>
            <a:extLst>
              <a:ext uri="{FF2B5EF4-FFF2-40B4-BE49-F238E27FC236}">
                <a16:creationId xmlns:a16="http://schemas.microsoft.com/office/drawing/2014/main" id="{7A7AA11F-2748-4958-96F9-27AFD0BBCD6E}"/>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810788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35C8B-9DE1-4D30-907F-07C48182617B}"/>
              </a:ext>
            </a:extLst>
          </p:cNvPr>
          <p:cNvSpPr>
            <a:spLocks noGrp="1"/>
          </p:cNvSpPr>
          <p:nvPr>
            <p:ph type="title"/>
          </p:nvPr>
        </p:nvSpPr>
        <p:spPr/>
        <p:txBody>
          <a:bodyPr/>
          <a:lstStyle/>
          <a:p>
            <a:r>
              <a:rPr lang="en-US" altLang="zh-CN" dirty="0"/>
              <a:t>3</a:t>
            </a:r>
            <a:endParaRPr lang="zh-CN" altLang="en-US" dirty="0"/>
          </a:p>
        </p:txBody>
      </p:sp>
      <p:sp>
        <p:nvSpPr>
          <p:cNvPr id="3" name="内容占位符 2">
            <a:extLst>
              <a:ext uri="{FF2B5EF4-FFF2-40B4-BE49-F238E27FC236}">
                <a16:creationId xmlns:a16="http://schemas.microsoft.com/office/drawing/2014/main" id="{6CEB260C-C9F4-4C25-8DEF-380AF18D352A}"/>
              </a:ext>
            </a:extLst>
          </p:cNvPr>
          <p:cNvSpPr>
            <a:spLocks noGrp="1"/>
          </p:cNvSpPr>
          <p:nvPr>
            <p:ph idx="1"/>
          </p:nvPr>
        </p:nvSpPr>
        <p:spPr/>
        <p:txBody>
          <a:bodyPr/>
          <a:lstStyle/>
          <a:p>
            <a:r>
              <a:rPr lang="zh-CN" altLang="en-US" dirty="0"/>
              <a:t>问题形式化</a:t>
            </a:r>
            <a:endParaRPr lang="en-US" altLang="zh-CN" dirty="0"/>
          </a:p>
          <a:p>
            <a:r>
              <a:rPr lang="zh-CN" altLang="en-US" dirty="0"/>
              <a:t>任务描述</a:t>
            </a:r>
            <a:endParaRPr lang="en-US" altLang="zh-CN" dirty="0"/>
          </a:p>
          <a:p>
            <a:r>
              <a:rPr lang="zh-CN" altLang="en-US" dirty="0"/>
              <a:t>算法</a:t>
            </a:r>
            <a:endParaRPr lang="en-US" altLang="zh-CN" dirty="0"/>
          </a:p>
          <a:p>
            <a:pPr lvl="1"/>
            <a:r>
              <a:rPr lang="zh-CN" altLang="en-US" dirty="0"/>
              <a:t>这里策略网络的学习用的是基本的行为克隆或者</a:t>
            </a:r>
            <a:r>
              <a:rPr lang="en-US" altLang="zh-CN" dirty="0"/>
              <a:t>DAGGER</a:t>
            </a:r>
          </a:p>
        </p:txBody>
      </p:sp>
    </p:spTree>
    <p:extLst>
      <p:ext uri="{BB962C8B-B14F-4D97-AF65-F5344CB8AC3E}">
        <p14:creationId xmlns:p14="http://schemas.microsoft.com/office/powerpoint/2010/main" val="11712800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7FBC7-1CDA-4E79-9546-73A9012AB019}"/>
              </a:ext>
            </a:extLst>
          </p:cNvPr>
          <p:cNvSpPr>
            <a:spLocks noGrp="1"/>
          </p:cNvSpPr>
          <p:nvPr>
            <p:ph type="title"/>
          </p:nvPr>
        </p:nvSpPr>
        <p:spPr/>
        <p:txBody>
          <a:bodyPr/>
          <a:lstStyle/>
          <a:p>
            <a:r>
              <a:rPr lang="en-US" altLang="zh-CN" dirty="0"/>
              <a:t>4 Architecture</a:t>
            </a:r>
            <a:endParaRPr lang="zh-CN" altLang="en-US" dirty="0"/>
          </a:p>
        </p:txBody>
      </p:sp>
      <p:pic>
        <p:nvPicPr>
          <p:cNvPr id="4" name="内容占位符 3">
            <a:extLst>
              <a:ext uri="{FF2B5EF4-FFF2-40B4-BE49-F238E27FC236}">
                <a16:creationId xmlns:a16="http://schemas.microsoft.com/office/drawing/2014/main" id="{06324805-C27D-4E81-B7A8-26D80B43FB16}"/>
              </a:ext>
            </a:extLst>
          </p:cNvPr>
          <p:cNvPicPr>
            <a:picLocks noGrp="1" noChangeAspect="1"/>
          </p:cNvPicPr>
          <p:nvPr>
            <p:ph idx="1"/>
          </p:nvPr>
        </p:nvPicPr>
        <p:blipFill>
          <a:blip r:embed="rId3"/>
          <a:stretch>
            <a:fillRect/>
          </a:stretch>
        </p:blipFill>
        <p:spPr>
          <a:xfrm>
            <a:off x="2272664" y="1825625"/>
            <a:ext cx="7646671" cy="4351338"/>
          </a:xfrm>
          <a:prstGeom prst="rect">
            <a:avLst/>
          </a:prstGeom>
        </p:spPr>
      </p:pic>
    </p:spTree>
    <p:extLst>
      <p:ext uri="{BB962C8B-B14F-4D97-AF65-F5344CB8AC3E}">
        <p14:creationId xmlns:p14="http://schemas.microsoft.com/office/powerpoint/2010/main" val="17250695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6B237-F4FB-4909-8EE3-026A822768F5}"/>
              </a:ext>
            </a:extLst>
          </p:cNvPr>
          <p:cNvSpPr>
            <a:spLocks noGrp="1"/>
          </p:cNvSpPr>
          <p:nvPr>
            <p:ph type="title"/>
          </p:nvPr>
        </p:nvSpPr>
        <p:spPr/>
        <p:txBody>
          <a:bodyPr/>
          <a:lstStyle/>
          <a:p>
            <a:r>
              <a:rPr lang="en-US" altLang="zh-CN" dirty="0"/>
              <a:t>Demonstration network</a:t>
            </a:r>
            <a:endParaRPr lang="zh-CN" altLang="en-US" dirty="0"/>
          </a:p>
        </p:txBody>
      </p:sp>
      <p:sp>
        <p:nvSpPr>
          <p:cNvPr id="3" name="内容占位符 2">
            <a:extLst>
              <a:ext uri="{FF2B5EF4-FFF2-40B4-BE49-F238E27FC236}">
                <a16:creationId xmlns:a16="http://schemas.microsoft.com/office/drawing/2014/main" id="{024D4F6F-8B61-49AD-A641-A4B85084EB82}"/>
              </a:ext>
            </a:extLst>
          </p:cNvPr>
          <p:cNvSpPr>
            <a:spLocks noGrp="1"/>
          </p:cNvSpPr>
          <p:nvPr>
            <p:ph idx="1"/>
          </p:nvPr>
        </p:nvSpPr>
        <p:spPr/>
        <p:txBody>
          <a:bodyPr/>
          <a:lstStyle/>
          <a:p>
            <a:r>
              <a:rPr lang="zh-CN" altLang="en-US" dirty="0"/>
              <a:t>输入：示例轨迹，也就是一串连续的动作</a:t>
            </a:r>
            <a:endParaRPr lang="en-US" altLang="zh-CN" dirty="0"/>
          </a:p>
          <a:p>
            <a:r>
              <a:rPr lang="zh-CN" altLang="en-US" dirty="0"/>
              <a:t>输出：这个子网络的输出是</a:t>
            </a:r>
            <a:r>
              <a:rPr lang="en-US" altLang="zh-CN" dirty="0"/>
              <a:t>embedding</a:t>
            </a:r>
            <a:r>
              <a:rPr lang="zh-CN" altLang="en-US" dirty="0"/>
              <a:t>，它的大小是根据示例轨迹的长度以及环境中的</a:t>
            </a:r>
            <a:r>
              <a:rPr lang="en-US" altLang="zh-CN" dirty="0"/>
              <a:t>block</a:t>
            </a:r>
            <a:r>
              <a:rPr lang="zh-CN" altLang="en-US" dirty="0"/>
              <a:t>数目多少进行变化的。</a:t>
            </a:r>
            <a:endParaRPr lang="en-US" altLang="zh-CN" dirty="0"/>
          </a:p>
          <a:p>
            <a:r>
              <a:rPr lang="zh-CN" altLang="en-US" dirty="0"/>
              <a:t>主要手段：</a:t>
            </a:r>
            <a:endParaRPr lang="en-US" altLang="zh-CN" dirty="0"/>
          </a:p>
          <a:p>
            <a:pPr lvl="1"/>
            <a:r>
              <a:rPr lang="en-US" altLang="zh-CN" dirty="0"/>
              <a:t>Temporal dropout</a:t>
            </a:r>
            <a:r>
              <a:rPr lang="zh-CN" altLang="en-US" dirty="0"/>
              <a:t>： 训练时，示例太长，不能都用，随机扔掉一些中间节点。测试的时候多进行几次下采样，用输出结果的均值。</a:t>
            </a:r>
            <a:endParaRPr lang="en-US" altLang="zh-CN" dirty="0"/>
          </a:p>
          <a:p>
            <a:pPr lvl="1"/>
            <a:r>
              <a:rPr lang="en-US" altLang="zh-CN" dirty="0"/>
              <a:t>Temporal convolution</a:t>
            </a:r>
            <a:r>
              <a:rPr lang="zh-CN" altLang="en-US" dirty="0"/>
              <a:t>：</a:t>
            </a:r>
            <a:r>
              <a:rPr lang="en-US" altLang="zh-CN" dirty="0"/>
              <a:t>TCNN</a:t>
            </a:r>
            <a:r>
              <a:rPr lang="zh-CN" altLang="en-US" dirty="0"/>
              <a:t>用来替换</a:t>
            </a:r>
            <a:r>
              <a:rPr lang="en-US" altLang="zh-CN" dirty="0"/>
              <a:t>LSTM</a:t>
            </a:r>
          </a:p>
          <a:p>
            <a:pPr lvl="1"/>
            <a:r>
              <a:rPr lang="en-US" altLang="zh-CN" dirty="0"/>
              <a:t>Neighborhood attention</a:t>
            </a:r>
            <a:r>
              <a:rPr lang="zh-CN" altLang="en-US" dirty="0"/>
              <a:t>：</a:t>
            </a:r>
            <a:endParaRPr lang="en-US" altLang="zh-CN" dirty="0"/>
          </a:p>
        </p:txBody>
      </p:sp>
    </p:spTree>
    <p:extLst>
      <p:ext uri="{BB962C8B-B14F-4D97-AF65-F5344CB8AC3E}">
        <p14:creationId xmlns:p14="http://schemas.microsoft.com/office/powerpoint/2010/main" val="34906016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A8B92-6000-4B2D-8785-6AC5CB7776C6}"/>
              </a:ext>
            </a:extLst>
          </p:cNvPr>
          <p:cNvSpPr>
            <a:spLocks noGrp="1"/>
          </p:cNvSpPr>
          <p:nvPr>
            <p:ph type="title"/>
          </p:nvPr>
        </p:nvSpPr>
        <p:spPr/>
        <p:txBody>
          <a:bodyPr/>
          <a:lstStyle/>
          <a:p>
            <a:r>
              <a:rPr lang="en-US" altLang="zh-CN" dirty="0"/>
              <a:t>Demonstration Network</a:t>
            </a:r>
            <a:endParaRPr lang="zh-CN" altLang="en-US" dirty="0"/>
          </a:p>
        </p:txBody>
      </p:sp>
      <p:pic>
        <p:nvPicPr>
          <p:cNvPr id="4" name="内容占位符 3">
            <a:extLst>
              <a:ext uri="{FF2B5EF4-FFF2-40B4-BE49-F238E27FC236}">
                <a16:creationId xmlns:a16="http://schemas.microsoft.com/office/drawing/2014/main" id="{8FFA1B06-A0EB-4122-B70D-25DE5D1812C2}"/>
              </a:ext>
            </a:extLst>
          </p:cNvPr>
          <p:cNvPicPr>
            <a:picLocks noGrp="1" noChangeAspect="1"/>
          </p:cNvPicPr>
          <p:nvPr>
            <p:ph idx="1"/>
          </p:nvPr>
        </p:nvPicPr>
        <p:blipFill>
          <a:blip r:embed="rId3"/>
          <a:stretch>
            <a:fillRect/>
          </a:stretch>
        </p:blipFill>
        <p:spPr>
          <a:xfrm>
            <a:off x="1924573" y="1825625"/>
            <a:ext cx="8342853" cy="4351338"/>
          </a:xfrm>
          <a:prstGeom prst="rect">
            <a:avLst/>
          </a:prstGeom>
        </p:spPr>
      </p:pic>
    </p:spTree>
    <p:extLst>
      <p:ext uri="{BB962C8B-B14F-4D97-AF65-F5344CB8AC3E}">
        <p14:creationId xmlns:p14="http://schemas.microsoft.com/office/powerpoint/2010/main" val="16651981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3659C-5B42-4BF1-8851-82280AA44229}"/>
              </a:ext>
            </a:extLst>
          </p:cNvPr>
          <p:cNvSpPr>
            <a:spLocks noGrp="1"/>
          </p:cNvSpPr>
          <p:nvPr>
            <p:ph type="title"/>
          </p:nvPr>
        </p:nvSpPr>
        <p:spPr/>
        <p:txBody>
          <a:bodyPr/>
          <a:lstStyle/>
          <a:p>
            <a:r>
              <a:rPr lang="en-US" altLang="zh-CN" dirty="0"/>
              <a:t>Context network</a:t>
            </a:r>
            <a:endParaRPr lang="zh-CN" altLang="en-US" dirty="0"/>
          </a:p>
        </p:txBody>
      </p:sp>
      <p:sp>
        <p:nvSpPr>
          <p:cNvPr id="3" name="内容占位符 2">
            <a:extLst>
              <a:ext uri="{FF2B5EF4-FFF2-40B4-BE49-F238E27FC236}">
                <a16:creationId xmlns:a16="http://schemas.microsoft.com/office/drawing/2014/main" id="{6081B54E-940A-4838-A974-803FD50DD9F0}"/>
              </a:ext>
            </a:extLst>
          </p:cNvPr>
          <p:cNvSpPr>
            <a:spLocks noGrp="1"/>
          </p:cNvSpPr>
          <p:nvPr>
            <p:ph idx="1"/>
          </p:nvPr>
        </p:nvSpPr>
        <p:spPr/>
        <p:txBody>
          <a:bodyPr/>
          <a:lstStyle/>
          <a:p>
            <a:r>
              <a:rPr lang="zh-CN" altLang="en-US" dirty="0"/>
              <a:t>输入是当前状态和示例网络的</a:t>
            </a:r>
            <a:r>
              <a:rPr lang="en-US" altLang="zh-CN" dirty="0"/>
              <a:t>embedding </a:t>
            </a:r>
            <a:r>
              <a:rPr lang="zh-CN" altLang="en-US" dirty="0"/>
              <a:t>层，输出是一个新的</a:t>
            </a:r>
            <a:r>
              <a:rPr lang="en-US" altLang="zh-CN" dirty="0"/>
              <a:t>context embedding </a:t>
            </a:r>
            <a:r>
              <a:rPr lang="zh-CN" altLang="en-US" dirty="0"/>
              <a:t>层，为下一层做准备。</a:t>
            </a:r>
            <a:endParaRPr lang="en-US" altLang="zh-CN" dirty="0"/>
          </a:p>
          <a:p>
            <a:r>
              <a:rPr lang="zh-CN" altLang="en-US" dirty="0"/>
              <a:t>有两个</a:t>
            </a:r>
            <a:r>
              <a:rPr lang="en-US" altLang="zh-CN" dirty="0"/>
              <a:t>attention </a:t>
            </a:r>
            <a:r>
              <a:rPr lang="zh-CN" altLang="en-US" dirty="0"/>
              <a:t>机制，一个是在示例网络的</a:t>
            </a:r>
            <a:r>
              <a:rPr lang="en-US" altLang="zh-CN" dirty="0"/>
              <a:t>embedding</a:t>
            </a:r>
            <a:r>
              <a:rPr lang="zh-CN" altLang="en-US" dirty="0"/>
              <a:t>层上的一个</a:t>
            </a:r>
            <a:r>
              <a:rPr lang="en-US" altLang="zh-CN" dirty="0"/>
              <a:t>attention</a:t>
            </a:r>
            <a:r>
              <a:rPr lang="zh-CN" altLang="en-US" dirty="0"/>
              <a:t>，一个是</a:t>
            </a:r>
            <a:r>
              <a:rPr lang="en-US" altLang="zh-CN" dirty="0"/>
              <a:t>current state </a:t>
            </a:r>
            <a:r>
              <a:rPr lang="zh-CN" altLang="en-US" dirty="0"/>
              <a:t>上的</a:t>
            </a:r>
            <a:r>
              <a:rPr lang="en-US" altLang="zh-CN" dirty="0"/>
              <a:t>attention</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340302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6209007-0492-41A3-A1E8-56602FB6DEE1}"/>
              </a:ext>
            </a:extLst>
          </p:cNvPr>
          <p:cNvPicPr>
            <a:picLocks noChangeAspect="1"/>
          </p:cNvPicPr>
          <p:nvPr/>
        </p:nvPicPr>
        <p:blipFill>
          <a:blip r:embed="rId2"/>
          <a:stretch>
            <a:fillRect/>
          </a:stretch>
        </p:blipFill>
        <p:spPr>
          <a:xfrm>
            <a:off x="6096000" y="0"/>
            <a:ext cx="5427133" cy="6858000"/>
          </a:xfrm>
          <a:prstGeom prst="rect">
            <a:avLst/>
          </a:prstGeom>
        </p:spPr>
      </p:pic>
      <p:sp>
        <p:nvSpPr>
          <p:cNvPr id="5" name="文本框 4">
            <a:extLst>
              <a:ext uri="{FF2B5EF4-FFF2-40B4-BE49-F238E27FC236}">
                <a16:creationId xmlns:a16="http://schemas.microsoft.com/office/drawing/2014/main" id="{A7A0AFAF-D59C-4A9C-B29E-583029943157}"/>
              </a:ext>
            </a:extLst>
          </p:cNvPr>
          <p:cNvSpPr txBox="1"/>
          <p:nvPr/>
        </p:nvSpPr>
        <p:spPr>
          <a:xfrm>
            <a:off x="5379335" y="1379006"/>
            <a:ext cx="755335" cy="215444"/>
          </a:xfrm>
          <a:prstGeom prst="rect">
            <a:avLst/>
          </a:prstGeom>
          <a:noFill/>
        </p:spPr>
        <p:txBody>
          <a:bodyPr wrap="none" rtlCol="0">
            <a:spAutoFit/>
          </a:bodyPr>
          <a:lstStyle/>
          <a:p>
            <a:r>
              <a:rPr lang="en-US" altLang="zh-CN" sz="800" dirty="0"/>
              <a:t>Current state</a:t>
            </a:r>
            <a:endParaRPr lang="zh-CN" altLang="en-US" sz="800" dirty="0"/>
          </a:p>
        </p:txBody>
      </p:sp>
      <p:sp>
        <p:nvSpPr>
          <p:cNvPr id="6" name="文本框 5">
            <a:extLst>
              <a:ext uri="{FF2B5EF4-FFF2-40B4-BE49-F238E27FC236}">
                <a16:creationId xmlns:a16="http://schemas.microsoft.com/office/drawing/2014/main" id="{B1CC2B31-F49A-469C-BCF6-9BB73AD5341B}"/>
              </a:ext>
            </a:extLst>
          </p:cNvPr>
          <p:cNvSpPr txBox="1"/>
          <p:nvPr/>
        </p:nvSpPr>
        <p:spPr>
          <a:xfrm>
            <a:off x="5379335" y="1958968"/>
            <a:ext cx="756938" cy="215444"/>
          </a:xfrm>
          <a:prstGeom prst="rect">
            <a:avLst/>
          </a:prstGeom>
          <a:noFill/>
        </p:spPr>
        <p:txBody>
          <a:bodyPr wrap="none" rtlCol="0">
            <a:spAutoFit/>
          </a:bodyPr>
          <a:lstStyle/>
          <a:p>
            <a:r>
              <a:rPr lang="en-US" altLang="zh-CN" sz="800" dirty="0"/>
              <a:t>Query vector</a:t>
            </a:r>
            <a:endParaRPr lang="zh-CN" altLang="en-US" sz="800" dirty="0"/>
          </a:p>
        </p:txBody>
      </p:sp>
      <p:sp>
        <p:nvSpPr>
          <p:cNvPr id="7" name="文本框 6">
            <a:extLst>
              <a:ext uri="{FF2B5EF4-FFF2-40B4-BE49-F238E27FC236}">
                <a16:creationId xmlns:a16="http://schemas.microsoft.com/office/drawing/2014/main" id="{A0B1FC4C-CB04-493B-B798-09CA498264C4}"/>
              </a:ext>
            </a:extLst>
          </p:cNvPr>
          <p:cNvSpPr txBox="1"/>
          <p:nvPr/>
        </p:nvSpPr>
        <p:spPr>
          <a:xfrm>
            <a:off x="4885902" y="4469424"/>
            <a:ext cx="1197764" cy="215444"/>
          </a:xfrm>
          <a:prstGeom prst="rect">
            <a:avLst/>
          </a:prstGeom>
          <a:noFill/>
        </p:spPr>
        <p:txBody>
          <a:bodyPr wrap="none" rtlCol="0">
            <a:spAutoFit/>
          </a:bodyPr>
          <a:lstStyle/>
          <a:p>
            <a:r>
              <a:rPr lang="en-US" altLang="zh-CN" sz="800" dirty="0"/>
              <a:t>Standard soft attention</a:t>
            </a:r>
            <a:endParaRPr lang="zh-CN" altLang="en-US" sz="800" dirty="0"/>
          </a:p>
        </p:txBody>
      </p:sp>
      <p:sp>
        <p:nvSpPr>
          <p:cNvPr id="8" name="文本框 7">
            <a:extLst>
              <a:ext uri="{FF2B5EF4-FFF2-40B4-BE49-F238E27FC236}">
                <a16:creationId xmlns:a16="http://schemas.microsoft.com/office/drawing/2014/main" id="{0DA83AAE-D140-4C45-9EBF-7A9717BD0B59}"/>
              </a:ext>
            </a:extLst>
          </p:cNvPr>
          <p:cNvSpPr txBox="1"/>
          <p:nvPr/>
        </p:nvSpPr>
        <p:spPr>
          <a:xfrm>
            <a:off x="3870848" y="2296293"/>
            <a:ext cx="2255746" cy="215444"/>
          </a:xfrm>
          <a:prstGeom prst="rect">
            <a:avLst/>
          </a:prstGeom>
          <a:noFill/>
        </p:spPr>
        <p:txBody>
          <a:bodyPr wrap="none" rtlCol="0">
            <a:spAutoFit/>
          </a:bodyPr>
          <a:lstStyle/>
          <a:p>
            <a:r>
              <a:rPr lang="en-US" altLang="zh-CN" sz="800" dirty="0"/>
              <a:t>Different time step Demonstration embedding </a:t>
            </a:r>
            <a:endParaRPr lang="zh-CN" altLang="en-US" sz="800" dirty="0"/>
          </a:p>
        </p:txBody>
      </p:sp>
      <p:sp>
        <p:nvSpPr>
          <p:cNvPr id="9" name="文本框 8">
            <a:extLst>
              <a:ext uri="{FF2B5EF4-FFF2-40B4-BE49-F238E27FC236}">
                <a16:creationId xmlns:a16="http://schemas.microsoft.com/office/drawing/2014/main" id="{BC792B3D-1637-48DA-8060-DB563919466C}"/>
              </a:ext>
            </a:extLst>
          </p:cNvPr>
          <p:cNvSpPr txBox="1"/>
          <p:nvPr/>
        </p:nvSpPr>
        <p:spPr>
          <a:xfrm>
            <a:off x="3621025" y="2511737"/>
            <a:ext cx="2755392" cy="215444"/>
          </a:xfrm>
          <a:prstGeom prst="rect">
            <a:avLst/>
          </a:prstGeom>
          <a:noFill/>
        </p:spPr>
        <p:txBody>
          <a:bodyPr wrap="square" rtlCol="0">
            <a:spAutoFit/>
          </a:bodyPr>
          <a:lstStyle/>
          <a:p>
            <a:r>
              <a:rPr lang="en-US" altLang="zh-CN" sz="800" dirty="0"/>
              <a:t>Temp output independent of the length of demonstrations</a:t>
            </a:r>
            <a:endParaRPr lang="zh-CN" altLang="en-US" sz="800" dirty="0"/>
          </a:p>
        </p:txBody>
      </p:sp>
      <p:sp>
        <p:nvSpPr>
          <p:cNvPr id="10" name="文本框 9">
            <a:extLst>
              <a:ext uri="{FF2B5EF4-FFF2-40B4-BE49-F238E27FC236}">
                <a16:creationId xmlns:a16="http://schemas.microsoft.com/office/drawing/2014/main" id="{63686472-7488-4B70-9673-08DEB4F8FF02}"/>
              </a:ext>
            </a:extLst>
          </p:cNvPr>
          <p:cNvSpPr txBox="1"/>
          <p:nvPr/>
        </p:nvSpPr>
        <p:spPr>
          <a:xfrm>
            <a:off x="4443473" y="5326004"/>
            <a:ext cx="1640193" cy="215444"/>
          </a:xfrm>
          <a:prstGeom prst="rect">
            <a:avLst/>
          </a:prstGeom>
          <a:noFill/>
        </p:spPr>
        <p:txBody>
          <a:bodyPr wrap="none" rtlCol="0">
            <a:spAutoFit/>
          </a:bodyPr>
          <a:lstStyle/>
          <a:p>
            <a:r>
              <a:rPr lang="en-US" altLang="zh-CN" sz="800" dirty="0"/>
              <a:t>Output fixed dimensional vectors</a:t>
            </a:r>
            <a:endParaRPr lang="zh-CN" altLang="en-US" sz="800" dirty="0"/>
          </a:p>
        </p:txBody>
      </p:sp>
    </p:spTree>
    <p:extLst>
      <p:ext uri="{BB962C8B-B14F-4D97-AF65-F5344CB8AC3E}">
        <p14:creationId xmlns:p14="http://schemas.microsoft.com/office/powerpoint/2010/main" val="39655790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D2D62-9F6E-495C-9957-4F546A153D22}"/>
              </a:ext>
            </a:extLst>
          </p:cNvPr>
          <p:cNvSpPr>
            <a:spLocks noGrp="1"/>
          </p:cNvSpPr>
          <p:nvPr>
            <p:ph type="title"/>
          </p:nvPr>
        </p:nvSpPr>
        <p:spPr/>
        <p:txBody>
          <a:bodyPr/>
          <a:lstStyle/>
          <a:p>
            <a:r>
              <a:rPr lang="en-US" altLang="zh-CN" dirty="0"/>
              <a:t>Manipulation network</a:t>
            </a:r>
            <a:endParaRPr lang="zh-CN" altLang="en-US" dirty="0"/>
          </a:p>
        </p:txBody>
      </p:sp>
      <p:pic>
        <p:nvPicPr>
          <p:cNvPr id="4" name="内容占位符 3">
            <a:extLst>
              <a:ext uri="{FF2B5EF4-FFF2-40B4-BE49-F238E27FC236}">
                <a16:creationId xmlns:a16="http://schemas.microsoft.com/office/drawing/2014/main" id="{7B23D4C4-49DB-4C3C-8EF3-BAA91C0565FE}"/>
              </a:ext>
            </a:extLst>
          </p:cNvPr>
          <p:cNvPicPr>
            <a:picLocks noGrp="1" noChangeAspect="1"/>
          </p:cNvPicPr>
          <p:nvPr>
            <p:ph idx="1"/>
          </p:nvPr>
        </p:nvPicPr>
        <p:blipFill>
          <a:blip r:embed="rId2"/>
          <a:stretch>
            <a:fillRect/>
          </a:stretch>
        </p:blipFill>
        <p:spPr>
          <a:xfrm>
            <a:off x="1061567" y="2801815"/>
            <a:ext cx="7872883" cy="1875754"/>
          </a:xfrm>
          <a:prstGeom prst="rect">
            <a:avLst/>
          </a:prstGeom>
        </p:spPr>
      </p:pic>
    </p:spTree>
    <p:extLst>
      <p:ext uri="{BB962C8B-B14F-4D97-AF65-F5344CB8AC3E}">
        <p14:creationId xmlns:p14="http://schemas.microsoft.com/office/powerpoint/2010/main" val="4338176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1C156D-9274-48AF-8D0B-099860A506A4}"/>
              </a:ext>
            </a:extLst>
          </p:cNvPr>
          <p:cNvSpPr>
            <a:spLocks noGrp="1"/>
          </p:cNvSpPr>
          <p:nvPr>
            <p:ph type="title"/>
          </p:nvPr>
        </p:nvSpPr>
        <p:spPr/>
        <p:txBody>
          <a:bodyPr/>
          <a:lstStyle/>
          <a:p>
            <a:r>
              <a:rPr lang="zh-CN" altLang="en-US" dirty="0"/>
              <a:t>代码</a:t>
            </a:r>
          </a:p>
        </p:txBody>
      </p:sp>
      <p:sp>
        <p:nvSpPr>
          <p:cNvPr id="5" name="内容占位符 4">
            <a:extLst>
              <a:ext uri="{FF2B5EF4-FFF2-40B4-BE49-F238E27FC236}">
                <a16:creationId xmlns:a16="http://schemas.microsoft.com/office/drawing/2014/main" id="{F85E3B98-DD7A-402F-9EE1-6C869212D998}"/>
              </a:ext>
            </a:extLst>
          </p:cNvPr>
          <p:cNvSpPr>
            <a:spLocks noGrp="1"/>
          </p:cNvSpPr>
          <p:nvPr>
            <p:ph idx="1"/>
          </p:nvPr>
        </p:nvSpPr>
        <p:spPr/>
        <p:txBody>
          <a:bodyPr/>
          <a:lstStyle/>
          <a:p>
            <a:r>
              <a:rPr lang="en-US" altLang="zh-CN" dirty="0"/>
              <a:t>https://github.com/tianheyu927/mil</a:t>
            </a:r>
            <a:endParaRPr lang="zh-CN" altLang="en-US" dirty="0"/>
          </a:p>
        </p:txBody>
      </p:sp>
    </p:spTree>
    <p:extLst>
      <p:ext uri="{BB962C8B-B14F-4D97-AF65-F5344CB8AC3E}">
        <p14:creationId xmlns:p14="http://schemas.microsoft.com/office/powerpoint/2010/main" val="40038115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0A41D-A1E1-4E04-B83B-04FCC88126A6}"/>
              </a:ext>
            </a:extLst>
          </p:cNvPr>
          <p:cNvSpPr>
            <a:spLocks noGrp="1"/>
          </p:cNvSpPr>
          <p:nvPr>
            <p:ph type="title"/>
          </p:nvPr>
        </p:nvSpPr>
        <p:spPr/>
        <p:txBody>
          <a:bodyPr>
            <a:normAutofit fontScale="90000"/>
          </a:bodyPr>
          <a:lstStyle/>
          <a:p>
            <a:r>
              <a:rPr lang="en-US" altLang="zh-CN" dirty="0"/>
              <a:t>Meta Inverse Reinforcement Learning via Maximum Reward Sharing for Human Motion Analysis</a:t>
            </a:r>
            <a:endParaRPr lang="zh-CN" altLang="en-US" dirty="0"/>
          </a:p>
        </p:txBody>
      </p:sp>
      <p:sp>
        <p:nvSpPr>
          <p:cNvPr id="3" name="文本占位符 2">
            <a:extLst>
              <a:ext uri="{FF2B5EF4-FFF2-40B4-BE49-F238E27FC236}">
                <a16:creationId xmlns:a16="http://schemas.microsoft.com/office/drawing/2014/main" id="{F2742E8C-4EA7-4038-93FC-75A62B1C70C5}"/>
              </a:ext>
            </a:extLst>
          </p:cNvPr>
          <p:cNvSpPr>
            <a:spLocks noGrp="1"/>
          </p:cNvSpPr>
          <p:nvPr>
            <p:ph type="body" idx="1"/>
          </p:nvPr>
        </p:nvSpPr>
        <p:spPr/>
        <p:txBody>
          <a:bodyPr/>
          <a:lstStyle/>
          <a:p>
            <a:r>
              <a:rPr lang="zh-CN" altLang="en-US" dirty="0"/>
              <a:t>极少样本的情况下，完成逆向强化学习</a:t>
            </a:r>
          </a:p>
        </p:txBody>
      </p:sp>
      <p:sp>
        <p:nvSpPr>
          <p:cNvPr id="4" name="箭头: 右弧形 3">
            <a:hlinkClick r:id="rId3" action="ppaction://hlinksldjump"/>
            <a:extLst>
              <a:ext uri="{FF2B5EF4-FFF2-40B4-BE49-F238E27FC236}">
                <a16:creationId xmlns:a16="http://schemas.microsoft.com/office/drawing/2014/main" id="{6E13B3A6-F698-46B7-8CA0-75B9A046CEE8}"/>
              </a:ext>
            </a:extLst>
          </p:cNvPr>
          <p:cNvSpPr/>
          <p:nvPr/>
        </p:nvSpPr>
        <p:spPr>
          <a:xfrm>
            <a:off x="11347450" y="5590903"/>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73764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A11A4C-1A38-463F-AB55-B577671CD296}"/>
              </a:ext>
            </a:extLst>
          </p:cNvPr>
          <p:cNvSpPr>
            <a:spLocks noGrp="1"/>
          </p:cNvSpPr>
          <p:nvPr>
            <p:ph type="title"/>
          </p:nvPr>
        </p:nvSpPr>
        <p:spPr/>
        <p:txBody>
          <a:bodyPr/>
          <a:lstStyle/>
          <a:p>
            <a:r>
              <a:rPr lang="zh-CN" altLang="en-US" dirty="0"/>
              <a:t>问题提出</a:t>
            </a:r>
          </a:p>
        </p:txBody>
      </p:sp>
      <p:sp>
        <p:nvSpPr>
          <p:cNvPr id="5" name="内容占位符 4">
            <a:extLst>
              <a:ext uri="{FF2B5EF4-FFF2-40B4-BE49-F238E27FC236}">
                <a16:creationId xmlns:a16="http://schemas.microsoft.com/office/drawing/2014/main" id="{0172A4B4-DBF9-4789-B7C6-365A720B63D8}"/>
              </a:ext>
            </a:extLst>
          </p:cNvPr>
          <p:cNvSpPr>
            <a:spLocks noGrp="1"/>
          </p:cNvSpPr>
          <p:nvPr>
            <p:ph idx="1"/>
          </p:nvPr>
        </p:nvSpPr>
        <p:spPr/>
        <p:txBody>
          <a:bodyPr/>
          <a:lstStyle/>
          <a:p>
            <a:r>
              <a:rPr lang="en-US" altLang="zh-CN" dirty="0"/>
              <a:t>This work handles the inverse reinforcement learning (IRL) problem where only a small number of demonstrations are available from a demonstrator for each high dimensional task, insufficient to estimate an accurate reward function. </a:t>
            </a:r>
          </a:p>
          <a:p>
            <a:r>
              <a:rPr lang="zh-CN" altLang="en-US" dirty="0"/>
              <a:t>主要针对，逆向强化学习问题中，在高维空间中获得少量的示例，无法估计一个精确的回报函数。</a:t>
            </a:r>
            <a:endParaRPr lang="en-US" altLang="zh-CN" dirty="0"/>
          </a:p>
          <a:p>
            <a:endParaRPr lang="zh-CN" altLang="en-US" dirty="0"/>
          </a:p>
        </p:txBody>
      </p:sp>
    </p:spTree>
    <p:extLst>
      <p:ext uri="{BB962C8B-B14F-4D97-AF65-F5344CB8AC3E}">
        <p14:creationId xmlns:p14="http://schemas.microsoft.com/office/powerpoint/2010/main" val="392458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Learning-Abstract</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1491205" y="1828920"/>
            <a:ext cx="10515600" cy="1600080"/>
          </a:xfrm>
        </p:spPr>
        <p:txBody>
          <a:bodyPr>
            <a:normAutofit fontScale="92500" lnSpcReduction="20000"/>
          </a:bodyPr>
          <a:lstStyle/>
          <a:p>
            <a:r>
              <a:rPr lang="en-US" altLang="zh-CN" dirty="0"/>
              <a:t>IRL –the problem of extracting  a reward function given observed optimal behavior.</a:t>
            </a:r>
          </a:p>
          <a:p>
            <a:r>
              <a:rPr lang="zh-CN" altLang="en-US" dirty="0"/>
              <a:t>在给定观察到的最优行为的情况下，提取奖励函数的问题。</a:t>
            </a:r>
            <a:endParaRPr lang="en-US" altLang="zh-CN" dirty="0"/>
          </a:p>
          <a:p>
            <a:r>
              <a:rPr lang="zh-CN" altLang="en-US" dirty="0"/>
              <a:t>需要一个框图来表征</a:t>
            </a:r>
            <a:r>
              <a:rPr lang="en-US" altLang="zh-CN" dirty="0" err="1"/>
              <a:t>B_expert</a:t>
            </a:r>
            <a:r>
              <a:rPr lang="en-US" altLang="zh-CN" dirty="0"/>
              <a:t>=&gt;RF=&gt;P=&gt;</a:t>
            </a:r>
            <a:r>
              <a:rPr lang="en-US" altLang="zh-CN" dirty="0" err="1"/>
              <a:t>B_mine</a:t>
            </a:r>
            <a:endParaRPr lang="en-US" altLang="zh-CN" dirty="0"/>
          </a:p>
        </p:txBody>
      </p:sp>
      <p:sp>
        <p:nvSpPr>
          <p:cNvPr id="9" name="文本框 8">
            <a:extLst>
              <a:ext uri="{FF2B5EF4-FFF2-40B4-BE49-F238E27FC236}">
                <a16:creationId xmlns:a16="http://schemas.microsoft.com/office/drawing/2014/main" id="{7B5A7F6C-DBF6-4ADB-88B3-A8FED794842C}"/>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10" name="文本框 9">
            <a:extLst>
              <a:ext uri="{FF2B5EF4-FFF2-40B4-BE49-F238E27FC236}">
                <a16:creationId xmlns:a16="http://schemas.microsoft.com/office/drawing/2014/main" id="{8A8F5E7B-1714-4356-9005-9ACE06FC3134}"/>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11" name="文本框 10">
            <a:extLst>
              <a:ext uri="{FF2B5EF4-FFF2-40B4-BE49-F238E27FC236}">
                <a16:creationId xmlns:a16="http://schemas.microsoft.com/office/drawing/2014/main" id="{88367842-8B1E-4C72-A0BB-ED83AC9DC033}"/>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12" name="文本框 11">
            <a:extLst>
              <a:ext uri="{FF2B5EF4-FFF2-40B4-BE49-F238E27FC236}">
                <a16:creationId xmlns:a16="http://schemas.microsoft.com/office/drawing/2014/main" id="{E114D0F9-15F2-483D-830E-E06FD8CF69EB}"/>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13" name="文本框 12">
            <a:extLst>
              <a:ext uri="{FF2B5EF4-FFF2-40B4-BE49-F238E27FC236}">
                <a16:creationId xmlns:a16="http://schemas.microsoft.com/office/drawing/2014/main" id="{719E99BF-F284-4273-86EF-1F3F9C808DEE}"/>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14" name="直接箭头连接符 13">
            <a:extLst>
              <a:ext uri="{FF2B5EF4-FFF2-40B4-BE49-F238E27FC236}">
                <a16:creationId xmlns:a16="http://schemas.microsoft.com/office/drawing/2014/main" id="{52E3B3FC-548D-4603-A397-BCE285101CB6}"/>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1676612-645C-445B-B65C-6FB20DD1B0FB}"/>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5AE0E30-E062-460F-AD9A-DD8D75155933}"/>
              </a:ext>
            </a:extLst>
          </p:cNvPr>
          <p:cNvCxnSpPr>
            <a:endCxn id="9"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638FB9B-8A9A-4808-A51C-655F8EFED629}"/>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261D8ED-81E3-4D08-AFC8-14E7F2B953BD}"/>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9" name="直接箭头连接符 18">
            <a:extLst>
              <a:ext uri="{FF2B5EF4-FFF2-40B4-BE49-F238E27FC236}">
                <a16:creationId xmlns:a16="http://schemas.microsoft.com/office/drawing/2014/main" id="{535CD059-2A2E-4675-8E3A-7893957A9E15}"/>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C77A199-EA00-449B-8F45-41E26BC76C86}"/>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5F28641-A347-43FB-BDB0-0FB91F7CE991}"/>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02BC933-EC95-497E-B17B-19A8A5BC4883}"/>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8C1B6DB-0188-4AFB-BCFC-EEF20551844A}"/>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11538207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EA89C-AB19-42B2-9ED1-271FE90C7F17}"/>
              </a:ext>
            </a:extLst>
          </p:cNvPr>
          <p:cNvSpPr>
            <a:spLocks noGrp="1"/>
          </p:cNvSpPr>
          <p:nvPr>
            <p:ph type="title"/>
          </p:nvPr>
        </p:nvSpPr>
        <p:spPr/>
        <p:txBody>
          <a:bodyPr/>
          <a:lstStyle/>
          <a:p>
            <a:r>
              <a:rPr lang="en-US" altLang="zh-CN" dirty="0"/>
              <a:t>Abstract</a:t>
            </a:r>
            <a:endParaRPr lang="zh-CN" altLang="en-US" dirty="0"/>
          </a:p>
        </p:txBody>
      </p:sp>
      <p:sp>
        <p:nvSpPr>
          <p:cNvPr id="3" name="内容占位符 2">
            <a:extLst>
              <a:ext uri="{FF2B5EF4-FFF2-40B4-BE49-F238E27FC236}">
                <a16:creationId xmlns:a16="http://schemas.microsoft.com/office/drawing/2014/main" id="{FDA8D40F-D8DF-46E0-B5C0-61C6A4CFC1D4}"/>
              </a:ext>
            </a:extLst>
          </p:cNvPr>
          <p:cNvSpPr>
            <a:spLocks noGrp="1"/>
          </p:cNvSpPr>
          <p:nvPr>
            <p:ph idx="1"/>
          </p:nvPr>
        </p:nvSpPr>
        <p:spPr/>
        <p:txBody>
          <a:bodyPr>
            <a:normAutofit/>
          </a:bodyPr>
          <a:lstStyle/>
          <a:p>
            <a:r>
              <a:rPr lang="zh-CN" altLang="en-US" dirty="0"/>
              <a:t>着手点：</a:t>
            </a:r>
            <a:endParaRPr lang="en-US" altLang="zh-CN" dirty="0"/>
          </a:p>
          <a:p>
            <a:r>
              <a:rPr lang="zh-CN" altLang="en-US" dirty="0"/>
              <a:t>每一个示例都会继承各个状态的奖励值，特殊任务的表现主要依赖于一些特殊的状态。</a:t>
            </a:r>
            <a:endParaRPr lang="en-US" altLang="zh-CN" dirty="0"/>
          </a:p>
          <a:p>
            <a:r>
              <a:rPr lang="zh-CN" altLang="en-US" dirty="0"/>
              <a:t>（我们可以从多个同类的任务示例当中去找共性，然后再针对每个任务去学习个性）</a:t>
            </a:r>
            <a:endParaRPr lang="en-US" altLang="zh-CN" dirty="0"/>
          </a:p>
          <a:p>
            <a:r>
              <a:rPr lang="zh-CN" altLang="en-US" dirty="0"/>
              <a:t>思路是：先建模一个</a:t>
            </a:r>
            <a:r>
              <a:rPr lang="en-US" altLang="zh-CN" dirty="0"/>
              <a:t>baseline</a:t>
            </a:r>
            <a:r>
              <a:rPr lang="zh-CN" altLang="en-US" dirty="0"/>
              <a:t>的奖励函数，这个</a:t>
            </a:r>
            <a:r>
              <a:rPr lang="en-US" altLang="zh-CN" dirty="0"/>
              <a:t>baseline</a:t>
            </a:r>
            <a:r>
              <a:rPr lang="zh-CN" altLang="en-US" dirty="0"/>
              <a:t>只依赖于示例的执行者，在所有任务中共享，然后以此为基础，建模某个特殊任务的奖励函数的分布。</a:t>
            </a:r>
            <a:endParaRPr lang="en-US" altLang="zh-CN" dirty="0"/>
          </a:p>
          <a:p>
            <a:r>
              <a:rPr lang="zh-CN" altLang="en-US" dirty="0"/>
              <a:t>在一个路径规划任务中测试算法。</a:t>
            </a:r>
            <a:endParaRPr lang="en-US" altLang="zh-CN" dirty="0"/>
          </a:p>
        </p:txBody>
      </p:sp>
    </p:spTree>
    <p:extLst>
      <p:ext uri="{BB962C8B-B14F-4D97-AF65-F5344CB8AC3E}">
        <p14:creationId xmlns:p14="http://schemas.microsoft.com/office/powerpoint/2010/main" val="3338905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E7185-2089-45F7-90AB-59C7B4DE0859}"/>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D97667DA-3680-4D56-A641-C761D47429B8}"/>
              </a:ext>
            </a:extLst>
          </p:cNvPr>
          <p:cNvSpPr>
            <a:spLocks noGrp="1"/>
          </p:cNvSpPr>
          <p:nvPr>
            <p:ph idx="1"/>
          </p:nvPr>
        </p:nvSpPr>
        <p:spPr/>
        <p:txBody>
          <a:bodyPr>
            <a:normAutofit fontScale="92500"/>
          </a:bodyPr>
          <a:lstStyle/>
          <a:p>
            <a:r>
              <a:rPr lang="zh-CN" altLang="en-US" dirty="0"/>
              <a:t>对</a:t>
            </a:r>
            <a:r>
              <a:rPr lang="en-US" altLang="zh-CN" dirty="0"/>
              <a:t>IRL</a:t>
            </a:r>
            <a:r>
              <a:rPr lang="zh-CN" altLang="en-US" dirty="0"/>
              <a:t>的一个解释：</a:t>
            </a:r>
            <a:endParaRPr lang="en-US" altLang="zh-CN" dirty="0"/>
          </a:p>
          <a:p>
            <a:r>
              <a:rPr lang="en-US" altLang="zh-CN" dirty="0"/>
              <a:t>Inverse reinforcement learning (IRL)  algorithms estimate a reward function that explains the motions demonstrated by an operator or other agents on a task described by a Markov Decision Process (MDP)</a:t>
            </a:r>
          </a:p>
          <a:p>
            <a:r>
              <a:rPr lang="zh-CN" altLang="en-US" dirty="0"/>
              <a:t>难点：</a:t>
            </a:r>
            <a:endParaRPr lang="en-US" altLang="zh-CN" dirty="0"/>
          </a:p>
          <a:p>
            <a:r>
              <a:rPr lang="en-US" altLang="zh-CN" dirty="0"/>
              <a:t> it is difficult to estimate an accurate reward function for a single task with limited data.</a:t>
            </a:r>
          </a:p>
          <a:p>
            <a:r>
              <a:rPr lang="zh-CN" altLang="en-US" dirty="0"/>
              <a:t>解决思路：</a:t>
            </a:r>
            <a:endParaRPr lang="en-US" altLang="zh-CN" dirty="0"/>
          </a:p>
          <a:p>
            <a:r>
              <a:rPr lang="en-US" altLang="zh-CN" dirty="0"/>
              <a:t>we propose a meta inverse reinforcement learning algorithm by maximizing the shared rewards among all tasks.</a:t>
            </a:r>
          </a:p>
          <a:p>
            <a:endParaRPr lang="zh-CN" altLang="en-US" dirty="0"/>
          </a:p>
        </p:txBody>
      </p:sp>
    </p:spTree>
    <p:extLst>
      <p:ext uri="{BB962C8B-B14F-4D97-AF65-F5344CB8AC3E}">
        <p14:creationId xmlns:p14="http://schemas.microsoft.com/office/powerpoint/2010/main" val="2905877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DD412-97B1-4FB7-9B2D-451572A0802E}"/>
              </a:ext>
            </a:extLst>
          </p:cNvPr>
          <p:cNvSpPr>
            <a:spLocks noGrp="1"/>
          </p:cNvSpPr>
          <p:nvPr>
            <p:ph type="title"/>
          </p:nvPr>
        </p:nvSpPr>
        <p:spPr/>
        <p:txBody>
          <a:bodyPr/>
          <a:lstStyle/>
          <a:p>
            <a:r>
              <a:rPr lang="en-US" altLang="zh-CN" dirty="0"/>
              <a:t>Meta learning</a:t>
            </a:r>
            <a:endParaRPr lang="zh-CN" altLang="en-US" dirty="0"/>
          </a:p>
        </p:txBody>
      </p:sp>
      <p:sp>
        <p:nvSpPr>
          <p:cNvPr id="3" name="内容占位符 2">
            <a:extLst>
              <a:ext uri="{FF2B5EF4-FFF2-40B4-BE49-F238E27FC236}">
                <a16:creationId xmlns:a16="http://schemas.microsoft.com/office/drawing/2014/main" id="{6131692F-80B2-480A-9AC4-5889229D33B9}"/>
              </a:ext>
            </a:extLst>
          </p:cNvPr>
          <p:cNvSpPr>
            <a:spLocks noGrp="1"/>
          </p:cNvSpPr>
          <p:nvPr>
            <p:ph idx="1"/>
          </p:nvPr>
        </p:nvSpPr>
        <p:spPr/>
        <p:txBody>
          <a:bodyPr/>
          <a:lstStyle/>
          <a:p>
            <a:r>
              <a:rPr lang="en-US" altLang="zh-CN" dirty="0"/>
              <a:t>To learn a model from limited data, meta learning algorithms are developed. </a:t>
            </a:r>
          </a:p>
          <a:p>
            <a:r>
              <a:rPr lang="en-US" altLang="zh-CN" dirty="0"/>
              <a:t>In practice, usually multiple </a:t>
            </a:r>
            <a:r>
              <a:rPr lang="en-US" altLang="zh-CN" b="1" dirty="0"/>
              <a:t>tasks</a:t>
            </a:r>
            <a:r>
              <a:rPr lang="en-US" altLang="zh-CN" dirty="0"/>
              <a:t> can be observed from the same demonstrator, and the problem of rare demonstrations can be handled by combining data from all tasks, hence the meta-learning problem. </a:t>
            </a:r>
          </a:p>
          <a:p>
            <a:r>
              <a:rPr lang="zh-CN" altLang="en-US" dirty="0"/>
              <a:t>目前：大部分</a:t>
            </a:r>
            <a:r>
              <a:rPr lang="en-US" altLang="zh-CN" dirty="0"/>
              <a:t>meta learning</a:t>
            </a:r>
            <a:r>
              <a:rPr lang="zh-CN" altLang="en-US" dirty="0"/>
              <a:t>在</a:t>
            </a:r>
            <a:r>
              <a:rPr lang="en-US" altLang="zh-CN" dirty="0"/>
              <a:t>IRL</a:t>
            </a:r>
            <a:r>
              <a:rPr lang="zh-CN" altLang="en-US" dirty="0"/>
              <a:t>中的应用都是</a:t>
            </a:r>
            <a:r>
              <a:rPr lang="en-US" altLang="zh-CN" dirty="0"/>
              <a:t>they mainly consider transfer of motion policy. </a:t>
            </a:r>
            <a:endParaRPr lang="zh-CN" altLang="en-US" dirty="0"/>
          </a:p>
        </p:txBody>
      </p:sp>
    </p:spTree>
    <p:extLst>
      <p:ext uri="{BB962C8B-B14F-4D97-AF65-F5344CB8AC3E}">
        <p14:creationId xmlns:p14="http://schemas.microsoft.com/office/powerpoint/2010/main" val="2620287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D57E4-6ABC-4400-A3E7-9412A68F25C5}"/>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2060A641-EE49-4874-A14D-0B5E951C0B53}"/>
              </a:ext>
            </a:extLst>
          </p:cNvPr>
          <p:cNvSpPr>
            <a:spLocks noGrp="1"/>
          </p:cNvSpPr>
          <p:nvPr>
            <p:ph idx="1"/>
          </p:nvPr>
        </p:nvSpPr>
        <p:spPr/>
        <p:txBody>
          <a:bodyPr>
            <a:normAutofit/>
          </a:bodyPr>
          <a:lstStyle/>
          <a:p>
            <a:r>
              <a:rPr lang="en-US" altLang="zh-CN" dirty="0"/>
              <a:t>In many IRL applications, we observe that a demonstrator usually has </a:t>
            </a:r>
            <a:r>
              <a:rPr lang="en-US" altLang="zh-CN" b="1" dirty="0"/>
              <a:t>an inherent reward for each state</a:t>
            </a:r>
            <a:r>
              <a:rPr lang="zh-CN" altLang="en-US" b="1" dirty="0"/>
              <a:t>（固有偏好）</a:t>
            </a:r>
            <a:r>
              <a:rPr lang="en-US" altLang="zh-CN" dirty="0"/>
              <a:t>, materialized as</a:t>
            </a:r>
            <a:r>
              <a:rPr lang="zh-CN" altLang="en-US" dirty="0"/>
              <a:t>（具体表现为）</a:t>
            </a:r>
            <a:r>
              <a:rPr lang="en-US" altLang="zh-CN" dirty="0"/>
              <a:t>the innate state preferences of a human, the hardware dependent cost function of a robot, the default structure of an environment, etc.</a:t>
            </a:r>
          </a:p>
          <a:p>
            <a:r>
              <a:rPr lang="en-US" altLang="zh-CN" dirty="0"/>
              <a:t> For a given task, the demonstrators are usually reluctant to drastically change the inherent reward function to complete the task; instead, they alter the innate reward function minimally to generate a task-speciﬁc reward function and plan the motion</a:t>
            </a:r>
            <a:endParaRPr lang="zh-CN" altLang="en-US" dirty="0"/>
          </a:p>
        </p:txBody>
      </p:sp>
    </p:spTree>
    <p:extLst>
      <p:ext uri="{BB962C8B-B14F-4D97-AF65-F5344CB8AC3E}">
        <p14:creationId xmlns:p14="http://schemas.microsoft.com/office/powerpoint/2010/main" val="24854076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6AF6-2F66-465F-A027-64CD62324509}"/>
              </a:ext>
            </a:extLst>
          </p:cNvPr>
          <p:cNvSpPr>
            <a:spLocks noGrp="1"/>
          </p:cNvSpPr>
          <p:nvPr>
            <p:ph type="title"/>
          </p:nvPr>
        </p:nvSpPr>
        <p:spPr/>
        <p:txBody>
          <a:bodyPr/>
          <a:lstStyle/>
          <a:p>
            <a:r>
              <a:rPr lang="zh-CN" altLang="en-US" dirty="0"/>
              <a:t>基本思路</a:t>
            </a:r>
          </a:p>
        </p:txBody>
      </p:sp>
      <p:sp>
        <p:nvSpPr>
          <p:cNvPr id="3" name="内容占位符 2">
            <a:extLst>
              <a:ext uri="{FF2B5EF4-FFF2-40B4-BE49-F238E27FC236}">
                <a16:creationId xmlns:a16="http://schemas.microsoft.com/office/drawing/2014/main" id="{35F9A72C-C1B1-44A1-8CB9-0DCCAD55BF9C}"/>
              </a:ext>
            </a:extLst>
          </p:cNvPr>
          <p:cNvSpPr>
            <a:spLocks noGrp="1"/>
          </p:cNvSpPr>
          <p:nvPr>
            <p:ph idx="1"/>
          </p:nvPr>
        </p:nvSpPr>
        <p:spPr/>
        <p:txBody>
          <a:bodyPr/>
          <a:lstStyle/>
          <a:p>
            <a:r>
              <a:rPr lang="en-US" altLang="zh-CN" dirty="0"/>
              <a:t> maximizing the shared rewards among all tasks</a:t>
            </a:r>
          </a:p>
          <a:p>
            <a:r>
              <a:rPr lang="en-US" altLang="zh-CN" dirty="0"/>
              <a:t> We model the reward function for each task as a probabilistic distribution conditioned on an inherent baseline function, and estimate the most likely reward function in the distribution that explains the observed task-specific demonstrations. </a:t>
            </a:r>
            <a:endParaRPr lang="zh-CN" altLang="en-US" dirty="0"/>
          </a:p>
        </p:txBody>
      </p:sp>
    </p:spTree>
    <p:extLst>
      <p:ext uri="{BB962C8B-B14F-4D97-AF65-F5344CB8AC3E}">
        <p14:creationId xmlns:p14="http://schemas.microsoft.com/office/powerpoint/2010/main" val="2997929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C9F1D-830D-4929-99CA-47F46F162B5A}"/>
              </a:ext>
            </a:extLst>
          </p:cNvPr>
          <p:cNvSpPr>
            <a:spLocks noGrp="1"/>
          </p:cNvSpPr>
          <p:nvPr>
            <p:ph type="title"/>
          </p:nvPr>
        </p:nvSpPr>
        <p:spPr/>
        <p:txBody>
          <a:bodyPr/>
          <a:lstStyle/>
          <a:p>
            <a:r>
              <a:rPr lang="en-US" altLang="zh-CN" dirty="0"/>
              <a:t>Related work-1.IRL </a:t>
            </a:r>
            <a:endParaRPr lang="zh-CN" altLang="en-US" dirty="0"/>
          </a:p>
        </p:txBody>
      </p:sp>
      <p:sp>
        <p:nvSpPr>
          <p:cNvPr id="3" name="内容占位符 2">
            <a:extLst>
              <a:ext uri="{FF2B5EF4-FFF2-40B4-BE49-F238E27FC236}">
                <a16:creationId xmlns:a16="http://schemas.microsoft.com/office/drawing/2014/main" id="{88AE1CB8-F4C8-4522-9BC0-061B6A106571}"/>
              </a:ext>
            </a:extLst>
          </p:cNvPr>
          <p:cNvSpPr>
            <a:spLocks noGrp="1"/>
          </p:cNvSpPr>
          <p:nvPr>
            <p:ph idx="1"/>
          </p:nvPr>
        </p:nvSpPr>
        <p:spPr/>
        <p:txBody>
          <a:bodyPr/>
          <a:lstStyle/>
          <a:p>
            <a:pPr marL="0" indent="0">
              <a:buNone/>
            </a:pPr>
            <a:r>
              <a:rPr lang="zh-CN" altLang="en-US" dirty="0"/>
              <a:t>最初，是已知最优策略，目标是学得一个奖励函数，在这种奖励函数下，那个已知的策略是最优策略。但是由于最优策略并不好找，所以提出了</a:t>
            </a:r>
            <a:r>
              <a:rPr lang="en-US" altLang="zh-CN" dirty="0"/>
              <a:t>behavior-based </a:t>
            </a:r>
            <a:r>
              <a:rPr lang="zh-CN" altLang="en-US" dirty="0"/>
              <a:t>的方法：将行为的分布建模为关于从每个行为中获得的励数量的最大熵模型。</a:t>
            </a:r>
            <a:endParaRPr lang="en-US" altLang="zh-CN" dirty="0"/>
          </a:p>
          <a:p>
            <a:pPr marL="0" indent="0">
              <a:buNone/>
            </a:pPr>
            <a:r>
              <a:rPr lang="en-US" altLang="zh-CN" dirty="0"/>
              <a:t>Most of these methods need to solve a reinforcement learning problem in each step of reward learning, thus practical large-scale application is computationally infeasible</a:t>
            </a:r>
          </a:p>
        </p:txBody>
      </p:sp>
    </p:spTree>
    <p:extLst>
      <p:ext uri="{BB962C8B-B14F-4D97-AF65-F5344CB8AC3E}">
        <p14:creationId xmlns:p14="http://schemas.microsoft.com/office/powerpoint/2010/main" val="5378521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5D4AF-C87E-41B6-87AD-E3B468CCF2A8}"/>
              </a:ext>
            </a:extLst>
          </p:cNvPr>
          <p:cNvSpPr>
            <a:spLocks noGrp="1"/>
          </p:cNvSpPr>
          <p:nvPr>
            <p:ph type="title"/>
          </p:nvPr>
        </p:nvSpPr>
        <p:spPr/>
        <p:txBody>
          <a:bodyPr/>
          <a:lstStyle/>
          <a:p>
            <a:r>
              <a:rPr lang="en-US" altLang="zh-CN" dirty="0"/>
              <a:t>Related work –</a:t>
            </a:r>
            <a:r>
              <a:rPr lang="en-US" altLang="zh-CN" dirty="0" err="1"/>
              <a:t>meta+RL</a:t>
            </a:r>
            <a:endParaRPr lang="zh-CN" altLang="en-US" dirty="0"/>
          </a:p>
        </p:txBody>
      </p:sp>
      <p:sp>
        <p:nvSpPr>
          <p:cNvPr id="3" name="内容占位符 2">
            <a:extLst>
              <a:ext uri="{FF2B5EF4-FFF2-40B4-BE49-F238E27FC236}">
                <a16:creationId xmlns:a16="http://schemas.microsoft.com/office/drawing/2014/main" id="{D3BBA171-CF76-4B68-88BD-AC0FFE4C396F}"/>
              </a:ext>
            </a:extLst>
          </p:cNvPr>
          <p:cNvSpPr>
            <a:spLocks noGrp="1"/>
          </p:cNvSpPr>
          <p:nvPr>
            <p:ph idx="1"/>
          </p:nvPr>
        </p:nvSpPr>
        <p:spPr/>
        <p:txBody>
          <a:bodyPr>
            <a:normAutofit fontScale="85000" lnSpcReduction="10000"/>
          </a:bodyPr>
          <a:lstStyle/>
          <a:p>
            <a:r>
              <a:rPr lang="en-US" altLang="zh-CN" dirty="0"/>
              <a:t>[26] N. </a:t>
            </a:r>
            <a:r>
              <a:rPr lang="en-US" altLang="zh-CN" dirty="0" err="1"/>
              <a:t>Schweighofer</a:t>
            </a:r>
            <a:r>
              <a:rPr lang="en-US" altLang="zh-CN" dirty="0"/>
              <a:t> and K. </a:t>
            </a:r>
            <a:r>
              <a:rPr lang="en-US" altLang="zh-CN" dirty="0" err="1"/>
              <a:t>Doya</a:t>
            </a:r>
            <a:r>
              <a:rPr lang="en-US" altLang="zh-CN" dirty="0"/>
              <a:t>, “Meta-learning in reinforcement learning,” Neural Networks, vol. 16, no. 1, pp. 5–9, 2003.</a:t>
            </a:r>
          </a:p>
          <a:p>
            <a:r>
              <a:rPr lang="en-US" altLang="zh-CN" dirty="0"/>
              <a:t> [27] E. </a:t>
            </a:r>
            <a:r>
              <a:rPr lang="en-US" altLang="zh-CN" dirty="0" err="1"/>
              <a:t>Parisotto</a:t>
            </a:r>
            <a:r>
              <a:rPr lang="en-US" altLang="zh-CN" dirty="0"/>
              <a:t>, J. L. Ba, and R. </a:t>
            </a:r>
            <a:r>
              <a:rPr lang="en-US" altLang="zh-CN" dirty="0" err="1"/>
              <a:t>Salakhutdinov</a:t>
            </a:r>
            <a:r>
              <a:rPr lang="en-US" altLang="zh-CN" dirty="0"/>
              <a:t>, “Actor-mimic: Deep multitask and transfer reinforcement learning,” </a:t>
            </a:r>
            <a:r>
              <a:rPr lang="en-US" altLang="zh-CN" dirty="0" err="1"/>
              <a:t>arXiv</a:t>
            </a:r>
            <a:r>
              <a:rPr lang="en-US" altLang="zh-CN" dirty="0"/>
              <a:t> preprint arXiv:1511.06342, 2015.</a:t>
            </a:r>
          </a:p>
          <a:p>
            <a:r>
              <a:rPr lang="en-US" altLang="zh-CN" dirty="0"/>
              <a:t> [28] Y. </a:t>
            </a:r>
            <a:r>
              <a:rPr lang="en-US" altLang="zh-CN" dirty="0" err="1"/>
              <a:t>Duan</a:t>
            </a:r>
            <a:r>
              <a:rPr lang="en-US" altLang="zh-CN" dirty="0"/>
              <a:t>, J. Schulman, X. Chen, P. L. Bartlett, I. </a:t>
            </a:r>
            <a:r>
              <a:rPr lang="en-US" altLang="zh-CN" dirty="0" err="1"/>
              <a:t>Sutskever</a:t>
            </a:r>
            <a:r>
              <a:rPr lang="en-US" altLang="zh-CN" dirty="0"/>
              <a:t>, and P. </a:t>
            </a:r>
            <a:r>
              <a:rPr lang="en-US" altLang="zh-CN" dirty="0" err="1"/>
              <a:t>Abbeel</a:t>
            </a:r>
            <a:r>
              <a:rPr lang="en-US" altLang="zh-CN" dirty="0"/>
              <a:t>, “Rl2: Fast reinforcement learning via slow reinforcement learning,” </a:t>
            </a:r>
            <a:r>
              <a:rPr lang="en-US" altLang="zh-CN" dirty="0" err="1"/>
              <a:t>arXiv</a:t>
            </a:r>
            <a:r>
              <a:rPr lang="en-US" altLang="zh-CN" dirty="0"/>
              <a:t> preprint arXiv:1611.02779, 2016.</a:t>
            </a:r>
          </a:p>
          <a:p>
            <a:r>
              <a:rPr lang="en-US" altLang="zh-CN" dirty="0"/>
              <a:t> [29] C. Finn, P. </a:t>
            </a:r>
            <a:r>
              <a:rPr lang="en-US" altLang="zh-CN" dirty="0" err="1"/>
              <a:t>Abbeel</a:t>
            </a:r>
            <a:r>
              <a:rPr lang="en-US" altLang="zh-CN" dirty="0"/>
              <a:t>, and S. Levine, “Model-agnostic meta-learning for fast adaptation of deep networks,” </a:t>
            </a:r>
            <a:r>
              <a:rPr lang="en-US" altLang="zh-CN" dirty="0" err="1"/>
              <a:t>arXiv</a:t>
            </a:r>
            <a:r>
              <a:rPr lang="en-US" altLang="zh-CN" dirty="0"/>
              <a:t> preprint arXiv:1703.03400, 2017.</a:t>
            </a:r>
          </a:p>
          <a:p>
            <a:r>
              <a:rPr lang="en-US" altLang="zh-CN" dirty="0"/>
              <a:t> [30] Y. </a:t>
            </a:r>
            <a:r>
              <a:rPr lang="en-US" altLang="zh-CN" dirty="0" err="1"/>
              <a:t>Duan</a:t>
            </a:r>
            <a:r>
              <a:rPr lang="en-US" altLang="zh-CN" dirty="0"/>
              <a:t>, M. </a:t>
            </a:r>
            <a:r>
              <a:rPr lang="en-US" altLang="zh-CN" dirty="0" err="1"/>
              <a:t>Andrychowicz</a:t>
            </a:r>
            <a:r>
              <a:rPr lang="en-US" altLang="zh-CN" dirty="0"/>
              <a:t>, B. </a:t>
            </a:r>
            <a:r>
              <a:rPr lang="en-US" altLang="zh-CN" dirty="0" err="1"/>
              <a:t>Stadie</a:t>
            </a:r>
            <a:r>
              <a:rPr lang="en-US" altLang="zh-CN" dirty="0"/>
              <a:t>, J. Ho, J. Schneider, I. </a:t>
            </a:r>
            <a:r>
              <a:rPr lang="en-US" altLang="zh-CN" dirty="0" err="1"/>
              <a:t>Sutskever</a:t>
            </a:r>
            <a:r>
              <a:rPr lang="en-US" altLang="zh-CN" dirty="0"/>
              <a:t>, P. </a:t>
            </a:r>
            <a:r>
              <a:rPr lang="en-US" altLang="zh-CN" dirty="0" err="1"/>
              <a:t>Abbeel</a:t>
            </a:r>
            <a:r>
              <a:rPr lang="en-US" altLang="zh-CN" dirty="0"/>
              <a:t>, and W. Zaremba, “One-shot imitation learning,” </a:t>
            </a:r>
            <a:r>
              <a:rPr lang="en-US" altLang="zh-CN" dirty="0" err="1"/>
              <a:t>arXiv</a:t>
            </a:r>
            <a:r>
              <a:rPr lang="en-US" altLang="zh-CN" dirty="0"/>
              <a:t> preprint arXiv:1703.07326, 2017. [31] K. Li and J. W. Burdick, “Bellman Gradient </a:t>
            </a:r>
            <a:endParaRPr lang="zh-CN" altLang="en-US" dirty="0"/>
          </a:p>
        </p:txBody>
      </p:sp>
      <p:sp>
        <p:nvSpPr>
          <p:cNvPr id="4" name="箭头: 右弧形 3">
            <a:hlinkClick r:id="rId2" action="ppaction://hlinksldjump"/>
            <a:extLst>
              <a:ext uri="{FF2B5EF4-FFF2-40B4-BE49-F238E27FC236}">
                <a16:creationId xmlns:a16="http://schemas.microsoft.com/office/drawing/2014/main" id="{A2933CD0-5492-489B-B623-FEF5808193D8}"/>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9852998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4B092-CBA6-4251-A30D-7E25DF8C3C33}"/>
              </a:ext>
            </a:extLst>
          </p:cNvPr>
          <p:cNvSpPr>
            <a:spLocks noGrp="1"/>
          </p:cNvSpPr>
          <p:nvPr>
            <p:ph type="title"/>
          </p:nvPr>
        </p:nvSpPr>
        <p:spPr/>
        <p:txBody>
          <a:bodyPr/>
          <a:lstStyle/>
          <a:p>
            <a:r>
              <a:rPr lang="en-US" altLang="zh-CN" dirty="0"/>
              <a:t>Meta IRL</a:t>
            </a:r>
            <a:endParaRPr lang="zh-CN" altLang="en-US" dirty="0"/>
          </a:p>
        </p:txBody>
      </p:sp>
      <p:pic>
        <p:nvPicPr>
          <p:cNvPr id="4" name="内容占位符 3">
            <a:extLst>
              <a:ext uri="{FF2B5EF4-FFF2-40B4-BE49-F238E27FC236}">
                <a16:creationId xmlns:a16="http://schemas.microsoft.com/office/drawing/2014/main" id="{359A8A04-ED28-4153-A50B-3CF74063A0C4}"/>
              </a:ext>
            </a:extLst>
          </p:cNvPr>
          <p:cNvPicPr>
            <a:picLocks noGrp="1" noChangeAspect="1"/>
          </p:cNvPicPr>
          <p:nvPr>
            <p:ph idx="1"/>
          </p:nvPr>
        </p:nvPicPr>
        <p:blipFill>
          <a:blip r:embed="rId3"/>
          <a:stretch>
            <a:fillRect/>
          </a:stretch>
        </p:blipFill>
        <p:spPr>
          <a:xfrm>
            <a:off x="3433033" y="2125269"/>
            <a:ext cx="5343525" cy="1985963"/>
          </a:xfrm>
          <a:prstGeom prst="rect">
            <a:avLst/>
          </a:prstGeom>
        </p:spPr>
      </p:pic>
      <p:pic>
        <p:nvPicPr>
          <p:cNvPr id="5" name="图片 4">
            <a:extLst>
              <a:ext uri="{FF2B5EF4-FFF2-40B4-BE49-F238E27FC236}">
                <a16:creationId xmlns:a16="http://schemas.microsoft.com/office/drawing/2014/main" id="{B0A76D0E-FDDF-4127-BD9C-9FC19ABB7BB9}"/>
              </a:ext>
            </a:extLst>
          </p:cNvPr>
          <p:cNvPicPr>
            <a:picLocks noChangeAspect="1"/>
          </p:cNvPicPr>
          <p:nvPr/>
        </p:nvPicPr>
        <p:blipFill>
          <a:blip r:embed="rId4"/>
          <a:stretch>
            <a:fillRect/>
          </a:stretch>
        </p:blipFill>
        <p:spPr>
          <a:xfrm>
            <a:off x="3433030" y="4111229"/>
            <a:ext cx="5314950" cy="1764506"/>
          </a:xfrm>
          <a:prstGeom prst="rect">
            <a:avLst/>
          </a:prstGeom>
        </p:spPr>
      </p:pic>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9A9E6EC1-D80D-4544-9476-1FC013161A0D}"/>
                  </a:ext>
                </a:extLst>
              </p:cNvPr>
              <p:cNvSpPr/>
              <p:nvPr/>
            </p:nvSpPr>
            <p:spPr>
              <a:xfrm>
                <a:off x="2025161" y="2694842"/>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solidFill>
                                <a:schemeClr val="tx1"/>
                              </a:solidFill>
                              <a:latin typeface="Cambria Math" panose="02040503050406030204" pitchFamily="18" charset="0"/>
                            </a:rPr>
                          </m:ctrlPr>
                        </m:sSubPr>
                        <m:e>
                          <m:r>
                            <a:rPr lang="en-US" altLang="zh-CN" sz="1350" i="1">
                              <a:solidFill>
                                <a:schemeClr val="tx1"/>
                              </a:solidFill>
                              <a:latin typeface="Cambria Math" panose="02040503050406030204" pitchFamily="18" charset="0"/>
                            </a:rPr>
                            <m:t>𝑟</m:t>
                          </m:r>
                        </m:e>
                        <m:sub>
                          <m:r>
                            <a:rPr lang="en-US" altLang="zh-CN" sz="1350" i="1">
                              <a:solidFill>
                                <a:schemeClr val="tx1"/>
                              </a:solidFill>
                              <a:latin typeface="Cambria Math" panose="02040503050406030204" pitchFamily="18" charset="0"/>
                            </a:rPr>
                            <m:t>𝑏</m:t>
                          </m:r>
                        </m:sub>
                      </m:sSub>
                    </m:oMath>
                  </m:oMathPara>
                </a14:m>
                <a:endParaRPr lang="en-US" altLang="zh-CN" sz="1350" dirty="0">
                  <a:solidFill>
                    <a:schemeClr val="tx1"/>
                  </a:solidFill>
                </a:endParaRPr>
              </a:p>
            </p:txBody>
          </p:sp>
        </mc:Choice>
        <mc:Fallback xmlns="">
          <p:sp>
            <p:nvSpPr>
              <p:cNvPr id="6" name="椭圆 5">
                <a:extLst>
                  <a:ext uri="{FF2B5EF4-FFF2-40B4-BE49-F238E27FC236}">
                    <a16:creationId xmlns:a16="http://schemas.microsoft.com/office/drawing/2014/main" id="{9A9E6EC1-D80D-4544-9476-1FC013161A0D}"/>
                  </a:ext>
                </a:extLst>
              </p:cNvPr>
              <p:cNvSpPr>
                <a:spLocks noRot="1" noChangeAspect="1" noMove="1" noResize="1" noEditPoints="1" noAdjustHandles="1" noChangeArrowheads="1" noChangeShapeType="1" noTextEdit="1"/>
              </p:cNvSpPr>
              <p:nvPr/>
            </p:nvSpPr>
            <p:spPr>
              <a:xfrm>
                <a:off x="2025161" y="2694842"/>
                <a:ext cx="457200" cy="457200"/>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51F91FF-BC6D-4A2B-9C74-B9EEAF3BAAFA}"/>
                  </a:ext>
                </a:extLst>
              </p:cNvPr>
              <p:cNvSpPr/>
              <p:nvPr/>
            </p:nvSpPr>
            <p:spPr>
              <a:xfrm>
                <a:off x="2025161" y="3264419"/>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solidFill>
                                <a:schemeClr val="tx1"/>
                              </a:solidFill>
                              <a:latin typeface="Cambria Math" panose="02040503050406030204" pitchFamily="18" charset="0"/>
                            </a:rPr>
                          </m:ctrlPr>
                        </m:sSubPr>
                        <m:e>
                          <m:r>
                            <m:rPr>
                              <m:sty m:val="p"/>
                            </m:rPr>
                            <a:rPr lang="en-US" altLang="zh-CN" sz="1350" i="1">
                              <a:solidFill>
                                <a:schemeClr val="tx1"/>
                              </a:solidFill>
                              <a:latin typeface="Cambria Math" panose="02040503050406030204" pitchFamily="18" charset="0"/>
                            </a:rPr>
                            <m:t>r</m:t>
                          </m:r>
                        </m:e>
                        <m:sub>
                          <m:r>
                            <m:rPr>
                              <m:sty m:val="p"/>
                            </m:rPr>
                            <a:rPr lang="en-US" altLang="zh-CN" sz="1350">
                              <a:solidFill>
                                <a:schemeClr val="tx1"/>
                              </a:solidFill>
                              <a:latin typeface="Cambria Math" panose="02040503050406030204" pitchFamily="18" charset="0"/>
                            </a:rPr>
                            <m:t>i</m:t>
                          </m:r>
                        </m:sub>
                      </m:sSub>
                    </m:oMath>
                  </m:oMathPara>
                </a14:m>
                <a:endParaRPr lang="zh-CN" altLang="en-US" sz="1350" dirty="0">
                  <a:solidFill>
                    <a:schemeClr val="tx1"/>
                  </a:solidFill>
                </a:endParaRPr>
              </a:p>
            </p:txBody>
          </p:sp>
        </mc:Choice>
        <mc:Fallback xmlns="">
          <p:sp>
            <p:nvSpPr>
              <p:cNvPr id="7" name="椭圆 6">
                <a:extLst>
                  <a:ext uri="{FF2B5EF4-FFF2-40B4-BE49-F238E27FC236}">
                    <a16:creationId xmlns:a16="http://schemas.microsoft.com/office/drawing/2014/main" id="{351F91FF-BC6D-4A2B-9C74-B9EEAF3BAAFA}"/>
                  </a:ext>
                </a:extLst>
              </p:cNvPr>
              <p:cNvSpPr>
                <a:spLocks noRot="1" noChangeAspect="1" noMove="1" noResize="1" noEditPoints="1" noAdjustHandles="1" noChangeArrowheads="1" noChangeShapeType="1" noTextEdit="1"/>
              </p:cNvSpPr>
              <p:nvPr/>
            </p:nvSpPr>
            <p:spPr>
              <a:xfrm>
                <a:off x="2025161" y="3264419"/>
                <a:ext cx="457200" cy="457200"/>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5D29B920-63BD-4D08-8FC5-07FE8E83E739}"/>
                  </a:ext>
                </a:extLst>
              </p:cNvPr>
              <p:cNvSpPr/>
              <p:nvPr/>
            </p:nvSpPr>
            <p:spPr>
              <a:xfrm>
                <a:off x="2025161" y="388262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solidFill>
                                <a:schemeClr val="tx1"/>
                              </a:solidFill>
                              <a:latin typeface="Cambria Math" panose="02040503050406030204" pitchFamily="18" charset="0"/>
                            </a:rPr>
                          </m:ctrlPr>
                        </m:sSubPr>
                        <m:e>
                          <m:r>
                            <a:rPr lang="en-US" altLang="zh-CN" sz="1350" i="1">
                              <a:solidFill>
                                <a:schemeClr val="tx1"/>
                              </a:solidFill>
                              <a:latin typeface="Cambria Math" panose="02040503050406030204" pitchFamily="18" charset="0"/>
                            </a:rPr>
                            <m:t>𝜉</m:t>
                          </m:r>
                        </m:e>
                        <m:sub>
                          <m:r>
                            <a:rPr lang="en-US" altLang="zh-CN" sz="1350" i="1">
                              <a:solidFill>
                                <a:schemeClr val="tx1"/>
                              </a:solidFill>
                              <a:latin typeface="Cambria Math" panose="02040503050406030204" pitchFamily="18" charset="0"/>
                            </a:rPr>
                            <m:t>𝑖</m:t>
                          </m:r>
                        </m:sub>
                      </m:sSub>
                    </m:oMath>
                  </m:oMathPara>
                </a14:m>
                <a:endParaRPr lang="zh-CN" altLang="en-US" sz="1350" dirty="0">
                  <a:solidFill>
                    <a:schemeClr val="tx1"/>
                  </a:solidFill>
                </a:endParaRPr>
              </a:p>
            </p:txBody>
          </p:sp>
        </mc:Choice>
        <mc:Fallback xmlns="">
          <p:sp>
            <p:nvSpPr>
              <p:cNvPr id="8" name="椭圆 7">
                <a:extLst>
                  <a:ext uri="{FF2B5EF4-FFF2-40B4-BE49-F238E27FC236}">
                    <a16:creationId xmlns:a16="http://schemas.microsoft.com/office/drawing/2014/main" id="{5D29B920-63BD-4D08-8FC5-07FE8E83E739}"/>
                  </a:ext>
                </a:extLst>
              </p:cNvPr>
              <p:cNvSpPr>
                <a:spLocks noRot="1" noChangeAspect="1" noMove="1" noResize="1" noEditPoints="1" noAdjustHandles="1" noChangeArrowheads="1" noChangeShapeType="1" noTextEdit="1"/>
              </p:cNvSpPr>
              <p:nvPr/>
            </p:nvSpPr>
            <p:spPr>
              <a:xfrm>
                <a:off x="2025161" y="3882629"/>
                <a:ext cx="457200" cy="457200"/>
              </a:xfrm>
              <a:prstGeom prst="ellipse">
                <a:avLst/>
              </a:prstGeom>
              <a:blipFill>
                <a:blip r:embed="rId7"/>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E53B9E7D-6B57-4BBD-8620-DB49F3D471FB}"/>
              </a:ext>
            </a:extLst>
          </p:cNvPr>
          <p:cNvCxnSpPr>
            <a:stCxn id="6" idx="4"/>
            <a:endCxn id="7" idx="0"/>
          </p:cNvCxnSpPr>
          <p:nvPr/>
        </p:nvCxnSpPr>
        <p:spPr>
          <a:xfrm>
            <a:off x="2253761" y="3152043"/>
            <a:ext cx="0" cy="112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1E73DF5-8EF7-4496-88A8-FA0999FA9763}"/>
              </a:ext>
            </a:extLst>
          </p:cNvPr>
          <p:cNvCxnSpPr>
            <a:stCxn id="7" idx="4"/>
            <a:endCxn id="8" idx="0"/>
          </p:cNvCxnSpPr>
          <p:nvPr/>
        </p:nvCxnSpPr>
        <p:spPr>
          <a:xfrm>
            <a:off x="2253761" y="3721619"/>
            <a:ext cx="0" cy="16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0127DF4-01E1-4902-81AA-83D0EC43DA08}"/>
              </a:ext>
            </a:extLst>
          </p:cNvPr>
          <p:cNvSpPr/>
          <p:nvPr/>
        </p:nvSpPr>
        <p:spPr>
          <a:xfrm>
            <a:off x="1823494" y="3208234"/>
            <a:ext cx="1134205" cy="139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a:extLst>
              <a:ext uri="{FF2B5EF4-FFF2-40B4-BE49-F238E27FC236}">
                <a16:creationId xmlns:a16="http://schemas.microsoft.com/office/drawing/2014/main" id="{27BF8CF3-1D3C-4139-B4F7-921BCF1FE0AC}"/>
              </a:ext>
            </a:extLst>
          </p:cNvPr>
          <p:cNvSpPr/>
          <p:nvPr/>
        </p:nvSpPr>
        <p:spPr>
          <a:xfrm>
            <a:off x="1884488" y="3721622"/>
            <a:ext cx="852855" cy="758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CC96538-FA55-4E32-BD37-7D41EAE16D61}"/>
                  </a:ext>
                </a:extLst>
              </p:cNvPr>
              <p:cNvSpPr txBox="1"/>
              <p:nvPr/>
            </p:nvSpPr>
            <p:spPr>
              <a:xfrm>
                <a:off x="2509750" y="3264418"/>
                <a:ext cx="429541"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𝑁</m:t>
                          </m:r>
                        </m:e>
                        <m:sub>
                          <m:r>
                            <a:rPr lang="en-US" altLang="zh-CN" sz="1350" i="1">
                              <a:latin typeface="Cambria Math" panose="02040503050406030204" pitchFamily="18" charset="0"/>
                            </a:rPr>
                            <m:t>𝑇</m:t>
                          </m:r>
                        </m:sub>
                      </m:sSub>
                    </m:oMath>
                  </m:oMathPara>
                </a14:m>
                <a:endParaRPr lang="zh-CN" altLang="en-US" sz="1350" dirty="0"/>
              </a:p>
            </p:txBody>
          </p:sp>
        </mc:Choice>
        <mc:Fallback xmlns="">
          <p:sp>
            <p:nvSpPr>
              <p:cNvPr id="15" name="文本框 14">
                <a:extLst>
                  <a:ext uri="{FF2B5EF4-FFF2-40B4-BE49-F238E27FC236}">
                    <a16:creationId xmlns:a16="http://schemas.microsoft.com/office/drawing/2014/main" id="{ECC96538-FA55-4E32-BD37-7D41EAE16D61}"/>
                  </a:ext>
                </a:extLst>
              </p:cNvPr>
              <p:cNvSpPr txBox="1">
                <a:spLocks noRot="1" noChangeAspect="1" noMove="1" noResize="1" noEditPoints="1" noAdjustHandles="1" noChangeArrowheads="1" noChangeShapeType="1" noTextEdit="1"/>
              </p:cNvSpPr>
              <p:nvPr/>
            </p:nvSpPr>
            <p:spPr>
              <a:xfrm>
                <a:off x="2509750" y="3264418"/>
                <a:ext cx="429541" cy="300082"/>
              </a:xfrm>
              <a:prstGeom prst="rect">
                <a:avLst/>
              </a:prstGeom>
              <a:blipFill>
                <a:blip r:embed="rId8"/>
                <a:stretch>
                  <a:fillRect/>
                </a:stretch>
              </a:blipFill>
            </p:spPr>
            <p:txBody>
              <a:bodyPr/>
              <a:lstStyle/>
              <a:p>
                <a:r>
                  <a:rPr lang="zh-CN" altLang="en-US">
                    <a:noFill/>
                  </a:rPr>
                  <a:t> </a:t>
                </a:r>
              </a:p>
            </p:txBody>
          </p:sp>
        </mc:Fallback>
      </mc:AlternateContent>
      <p:sp>
        <p:nvSpPr>
          <p:cNvPr id="16" name="箭头: 右弧形 15">
            <a:hlinkClick r:id="rId9" action="ppaction://hlinksldjump"/>
            <a:extLst>
              <a:ext uri="{FF2B5EF4-FFF2-40B4-BE49-F238E27FC236}">
                <a16:creationId xmlns:a16="http://schemas.microsoft.com/office/drawing/2014/main" id="{E0F60BDD-4409-4A16-8005-1E1D5F0A73D6}"/>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468213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CCFF1-54C3-4562-B2B1-844FA74E47B3}"/>
              </a:ext>
            </a:extLst>
          </p:cNvPr>
          <p:cNvSpPr>
            <a:spLocks noGrp="1"/>
          </p:cNvSpPr>
          <p:nvPr>
            <p:ph type="title"/>
          </p:nvPr>
        </p:nvSpPr>
        <p:spPr/>
        <p:txBody>
          <a:bodyPr/>
          <a:lstStyle/>
          <a:p>
            <a:r>
              <a:rPr lang="en-US" altLang="zh-CN" dirty="0"/>
              <a:t>Meta IRL</a:t>
            </a:r>
            <a:endParaRPr lang="zh-CN" altLang="en-US" dirty="0"/>
          </a:p>
        </p:txBody>
      </p:sp>
      <p:pic>
        <p:nvPicPr>
          <p:cNvPr id="4" name="内容占位符 3">
            <a:extLst>
              <a:ext uri="{FF2B5EF4-FFF2-40B4-BE49-F238E27FC236}">
                <a16:creationId xmlns:a16="http://schemas.microsoft.com/office/drawing/2014/main" id="{3A5D458F-78E1-42D2-8EEC-CDD137A386B0}"/>
              </a:ext>
            </a:extLst>
          </p:cNvPr>
          <p:cNvPicPr>
            <a:picLocks noGrp="1" noChangeAspect="1"/>
          </p:cNvPicPr>
          <p:nvPr>
            <p:ph idx="1"/>
          </p:nvPr>
        </p:nvPicPr>
        <p:blipFill>
          <a:blip r:embed="rId3"/>
          <a:stretch>
            <a:fillRect/>
          </a:stretch>
        </p:blipFill>
        <p:spPr>
          <a:xfrm>
            <a:off x="2921153" y="2604767"/>
            <a:ext cx="5830108" cy="2437622"/>
          </a:xfrm>
          <a:prstGeom prst="rect">
            <a:avLst/>
          </a:prstGeom>
        </p:spPr>
      </p:pic>
    </p:spTree>
    <p:extLst>
      <p:ext uri="{BB962C8B-B14F-4D97-AF65-F5344CB8AC3E}">
        <p14:creationId xmlns:p14="http://schemas.microsoft.com/office/powerpoint/2010/main" val="36418285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AE2C7-6F66-419C-93A6-A85D5AC0F645}"/>
              </a:ext>
            </a:extLst>
          </p:cNvPr>
          <p:cNvSpPr>
            <a:spLocks noGrp="1"/>
          </p:cNvSpPr>
          <p:nvPr>
            <p:ph type="title"/>
          </p:nvPr>
        </p:nvSpPr>
        <p:spPr/>
        <p:txBody>
          <a:bodyPr/>
          <a:lstStyle/>
          <a:p>
            <a:r>
              <a:rPr lang="en-US" altLang="zh-CN" dirty="0"/>
              <a:t>IRL loss</a:t>
            </a:r>
            <a:endParaRPr lang="zh-CN" altLang="en-US" dirty="0"/>
          </a:p>
        </p:txBody>
      </p:sp>
      <p:pic>
        <p:nvPicPr>
          <p:cNvPr id="4" name="内容占位符 3">
            <a:extLst>
              <a:ext uri="{FF2B5EF4-FFF2-40B4-BE49-F238E27FC236}">
                <a16:creationId xmlns:a16="http://schemas.microsoft.com/office/drawing/2014/main" id="{2969F45E-2566-45AD-BB9C-B30A06F018D3}"/>
              </a:ext>
            </a:extLst>
          </p:cNvPr>
          <p:cNvPicPr>
            <a:picLocks noGrp="1" noChangeAspect="1"/>
          </p:cNvPicPr>
          <p:nvPr>
            <p:ph idx="1"/>
          </p:nvPr>
        </p:nvPicPr>
        <p:blipFill rotWithShape="1">
          <a:blip r:embed="rId2"/>
          <a:srcRect t="7688"/>
          <a:stretch/>
        </p:blipFill>
        <p:spPr>
          <a:xfrm>
            <a:off x="2388397" y="2125269"/>
            <a:ext cx="7415213" cy="936427"/>
          </a:xfrm>
          <a:prstGeom prst="rect">
            <a:avLst/>
          </a:prstGeom>
        </p:spPr>
      </p:pic>
      <p:pic>
        <p:nvPicPr>
          <p:cNvPr id="5" name="图片 4">
            <a:extLst>
              <a:ext uri="{FF2B5EF4-FFF2-40B4-BE49-F238E27FC236}">
                <a16:creationId xmlns:a16="http://schemas.microsoft.com/office/drawing/2014/main" id="{301CCE00-FCC5-4354-A67C-2ED09E9ADD82}"/>
              </a:ext>
            </a:extLst>
          </p:cNvPr>
          <p:cNvPicPr>
            <a:picLocks noChangeAspect="1"/>
          </p:cNvPicPr>
          <p:nvPr/>
        </p:nvPicPr>
        <p:blipFill>
          <a:blip r:embed="rId3"/>
          <a:stretch>
            <a:fillRect/>
          </a:stretch>
        </p:blipFill>
        <p:spPr>
          <a:xfrm>
            <a:off x="5040923" y="3605383"/>
            <a:ext cx="5109980" cy="607017"/>
          </a:xfrm>
          <a:prstGeom prst="rect">
            <a:avLst/>
          </a:prstGeom>
        </p:spPr>
      </p:pic>
      <p:pic>
        <p:nvPicPr>
          <p:cNvPr id="6" name="图片 5">
            <a:extLst>
              <a:ext uri="{FF2B5EF4-FFF2-40B4-BE49-F238E27FC236}">
                <a16:creationId xmlns:a16="http://schemas.microsoft.com/office/drawing/2014/main" id="{EE0FD193-819E-4414-8F06-2F3E9E107475}"/>
              </a:ext>
            </a:extLst>
          </p:cNvPr>
          <p:cNvPicPr>
            <a:picLocks noChangeAspect="1"/>
          </p:cNvPicPr>
          <p:nvPr/>
        </p:nvPicPr>
        <p:blipFill>
          <a:blip r:embed="rId4"/>
          <a:stretch>
            <a:fillRect/>
          </a:stretch>
        </p:blipFill>
        <p:spPr>
          <a:xfrm>
            <a:off x="7781928" y="4597322"/>
            <a:ext cx="2257425" cy="421386"/>
          </a:xfrm>
          <a:prstGeom prst="rect">
            <a:avLst/>
          </a:prstGeom>
        </p:spPr>
      </p:pic>
      <p:pic>
        <p:nvPicPr>
          <p:cNvPr id="7" name="图片 6">
            <a:extLst>
              <a:ext uri="{FF2B5EF4-FFF2-40B4-BE49-F238E27FC236}">
                <a16:creationId xmlns:a16="http://schemas.microsoft.com/office/drawing/2014/main" id="{508448D6-87D1-44F9-989B-5D9179030987}"/>
              </a:ext>
            </a:extLst>
          </p:cNvPr>
          <p:cNvPicPr>
            <a:picLocks noChangeAspect="1"/>
          </p:cNvPicPr>
          <p:nvPr/>
        </p:nvPicPr>
        <p:blipFill rotWithShape="1">
          <a:blip r:embed="rId5"/>
          <a:srcRect t="6784"/>
          <a:stretch/>
        </p:blipFill>
        <p:spPr>
          <a:xfrm>
            <a:off x="1915261" y="4541599"/>
            <a:ext cx="2985125" cy="633802"/>
          </a:xfrm>
          <a:prstGeom prst="rect">
            <a:avLst/>
          </a:prstGeom>
        </p:spPr>
      </p:pic>
      <p:cxnSp>
        <p:nvCxnSpPr>
          <p:cNvPr id="9" name="直接箭头连接符 8">
            <a:extLst>
              <a:ext uri="{FF2B5EF4-FFF2-40B4-BE49-F238E27FC236}">
                <a16:creationId xmlns:a16="http://schemas.microsoft.com/office/drawing/2014/main" id="{0CE43CC5-2638-4C44-8122-188D4B5962C4}"/>
              </a:ext>
            </a:extLst>
          </p:cNvPr>
          <p:cNvCxnSpPr>
            <a:cxnSpLocks/>
          </p:cNvCxnSpPr>
          <p:nvPr/>
        </p:nvCxnSpPr>
        <p:spPr>
          <a:xfrm flipV="1">
            <a:off x="6925708" y="4111601"/>
            <a:ext cx="586887" cy="106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D1D97F1-AE49-423A-B3CF-23155BADB3F1}"/>
              </a:ext>
            </a:extLst>
          </p:cNvPr>
          <p:cNvCxnSpPr/>
          <p:nvPr/>
        </p:nvCxnSpPr>
        <p:spPr>
          <a:xfrm flipH="1" flipV="1">
            <a:off x="8217007" y="4206846"/>
            <a:ext cx="334108" cy="3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9B8A68D-6D02-4B50-BCB1-701D032BAAF8}"/>
              </a:ext>
            </a:extLst>
          </p:cNvPr>
          <p:cNvCxnSpPr>
            <a:cxnSpLocks/>
          </p:cNvCxnSpPr>
          <p:nvPr/>
        </p:nvCxnSpPr>
        <p:spPr>
          <a:xfrm flipH="1" flipV="1">
            <a:off x="5401408" y="2711557"/>
            <a:ext cx="1877158" cy="875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B158D44-1226-46E9-8E5B-9B378205A195}"/>
              </a:ext>
            </a:extLst>
          </p:cNvPr>
          <p:cNvCxnSpPr>
            <a:cxnSpLocks/>
          </p:cNvCxnSpPr>
          <p:nvPr/>
        </p:nvCxnSpPr>
        <p:spPr>
          <a:xfrm flipV="1">
            <a:off x="7397264" y="2631337"/>
            <a:ext cx="1004523" cy="95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F1F0786-3BA0-4B69-ACA1-97522961187F}"/>
              </a:ext>
            </a:extLst>
          </p:cNvPr>
          <p:cNvSpPr/>
          <p:nvPr/>
        </p:nvSpPr>
        <p:spPr>
          <a:xfrm>
            <a:off x="2324100" y="2125266"/>
            <a:ext cx="7598202" cy="86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2" name="直接箭头连接符 21">
            <a:extLst>
              <a:ext uri="{FF2B5EF4-FFF2-40B4-BE49-F238E27FC236}">
                <a16:creationId xmlns:a16="http://schemas.microsoft.com/office/drawing/2014/main" id="{DBB90D10-B917-43F5-95F2-C34E906F14DD}"/>
              </a:ext>
            </a:extLst>
          </p:cNvPr>
          <p:cNvCxnSpPr>
            <a:cxnSpLocks/>
          </p:cNvCxnSpPr>
          <p:nvPr/>
        </p:nvCxnSpPr>
        <p:spPr>
          <a:xfrm flipV="1">
            <a:off x="3080239" y="3995757"/>
            <a:ext cx="3238316" cy="47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C921A1DB-4D5C-4EA8-99C4-1C6D3C404D6A}"/>
              </a:ext>
            </a:extLst>
          </p:cNvPr>
          <p:cNvPicPr>
            <a:picLocks noChangeAspect="1"/>
          </p:cNvPicPr>
          <p:nvPr/>
        </p:nvPicPr>
        <p:blipFill>
          <a:blip r:embed="rId6"/>
          <a:stretch>
            <a:fillRect/>
          </a:stretch>
        </p:blipFill>
        <p:spPr>
          <a:xfrm>
            <a:off x="4869338" y="5168094"/>
            <a:ext cx="3514725" cy="528638"/>
          </a:xfrm>
          <a:prstGeom prst="rect">
            <a:avLst/>
          </a:prstGeom>
        </p:spPr>
      </p:pic>
    </p:spTree>
    <p:extLst>
      <p:ext uri="{BB962C8B-B14F-4D97-AF65-F5344CB8AC3E}">
        <p14:creationId xmlns:p14="http://schemas.microsoft.com/office/powerpoint/2010/main" val="3884464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Learning-Introduction</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zh-CN" altLang="en-US" dirty="0"/>
              <a:t>已知：</a:t>
            </a:r>
            <a:endParaRPr lang="en-US" altLang="zh-CN" dirty="0"/>
          </a:p>
          <a:p>
            <a:pPr lvl="1"/>
            <a:r>
              <a:rPr lang="zh-CN" altLang="en-US" dirty="0"/>
              <a:t>每个时刻</a:t>
            </a:r>
            <a:r>
              <a:rPr lang="en-US" altLang="zh-CN" dirty="0"/>
              <a:t>agent </a:t>
            </a:r>
            <a:r>
              <a:rPr lang="zh-CN" altLang="en-US" dirty="0"/>
              <a:t>的表现都可观可测</a:t>
            </a:r>
            <a:endParaRPr lang="en-US" altLang="zh-CN" dirty="0"/>
          </a:p>
          <a:p>
            <a:pPr lvl="1"/>
            <a:r>
              <a:rPr lang="en-US" altLang="zh-CN" dirty="0"/>
              <a:t>Agent </a:t>
            </a:r>
            <a:r>
              <a:rPr lang="zh-CN" altLang="en-US" dirty="0"/>
              <a:t>的传感器输入</a:t>
            </a:r>
            <a:endParaRPr lang="en-US" altLang="zh-CN" dirty="0"/>
          </a:p>
          <a:p>
            <a:pPr lvl="1"/>
            <a:r>
              <a:rPr lang="zh-CN" altLang="en-US" dirty="0"/>
              <a:t>环境的模型</a:t>
            </a:r>
            <a:endParaRPr lang="en-US" altLang="zh-CN" dirty="0"/>
          </a:p>
          <a:p>
            <a:r>
              <a:rPr lang="zh-CN" altLang="en-US" dirty="0"/>
              <a:t>目标：</a:t>
            </a:r>
            <a:endParaRPr lang="en-US" altLang="zh-CN" dirty="0"/>
          </a:p>
          <a:p>
            <a:pPr lvl="1"/>
            <a:r>
              <a:rPr lang="zh-CN" altLang="en-US" dirty="0"/>
              <a:t>得到优化的奖励函数</a:t>
            </a:r>
            <a:endParaRPr lang="en-US" altLang="zh-CN" dirty="0"/>
          </a:p>
          <a:p>
            <a:endParaRPr lang="en-US" altLang="zh-CN" dirty="0"/>
          </a:p>
        </p:txBody>
      </p:sp>
    </p:spTree>
    <p:extLst>
      <p:ext uri="{BB962C8B-B14F-4D97-AF65-F5344CB8AC3E}">
        <p14:creationId xmlns:p14="http://schemas.microsoft.com/office/powerpoint/2010/main" val="41193223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6FF12-463B-458B-86B4-CCE1BC52B737}"/>
              </a:ext>
            </a:extLst>
          </p:cNvPr>
          <p:cNvSpPr>
            <a:spLocks noGrp="1"/>
          </p:cNvSpPr>
          <p:nvPr>
            <p:ph type="title"/>
          </p:nvPr>
        </p:nvSpPr>
        <p:spPr/>
        <p:txBody>
          <a:bodyPr/>
          <a:lstStyle/>
          <a:p>
            <a:r>
              <a:rPr lang="en-US" altLang="zh-CN" dirty="0"/>
              <a:t>Reward sharing loss</a:t>
            </a:r>
            <a:endParaRPr lang="zh-CN" altLang="en-US" dirty="0"/>
          </a:p>
        </p:txBody>
      </p:sp>
      <p:pic>
        <p:nvPicPr>
          <p:cNvPr id="8" name="内容占位符 7">
            <a:extLst>
              <a:ext uri="{FF2B5EF4-FFF2-40B4-BE49-F238E27FC236}">
                <a16:creationId xmlns:a16="http://schemas.microsoft.com/office/drawing/2014/main" id="{BBC39164-EA09-4524-91CB-B7CA20EA3501}"/>
              </a:ext>
            </a:extLst>
          </p:cNvPr>
          <p:cNvPicPr>
            <a:picLocks noGrp="1" noChangeAspect="1"/>
          </p:cNvPicPr>
          <p:nvPr>
            <p:ph idx="1"/>
          </p:nvPr>
        </p:nvPicPr>
        <p:blipFill>
          <a:blip r:embed="rId3"/>
          <a:stretch>
            <a:fillRect/>
          </a:stretch>
        </p:blipFill>
        <p:spPr>
          <a:xfrm>
            <a:off x="3199213" y="2358036"/>
            <a:ext cx="5793581" cy="942975"/>
          </a:xfrm>
          <a:prstGeom prst="rect">
            <a:avLst/>
          </a:prstGeom>
        </p:spPr>
      </p:pic>
      <p:pic>
        <p:nvPicPr>
          <p:cNvPr id="9" name="图片 8">
            <a:extLst>
              <a:ext uri="{FF2B5EF4-FFF2-40B4-BE49-F238E27FC236}">
                <a16:creationId xmlns:a16="http://schemas.microsoft.com/office/drawing/2014/main" id="{28C57AF8-472B-4772-A82A-26F1BA9518BA}"/>
              </a:ext>
            </a:extLst>
          </p:cNvPr>
          <p:cNvPicPr>
            <a:picLocks noChangeAspect="1"/>
          </p:cNvPicPr>
          <p:nvPr/>
        </p:nvPicPr>
        <p:blipFill>
          <a:blip r:embed="rId4"/>
          <a:stretch>
            <a:fillRect/>
          </a:stretch>
        </p:blipFill>
        <p:spPr>
          <a:xfrm>
            <a:off x="4272148" y="3533776"/>
            <a:ext cx="3243263" cy="450056"/>
          </a:xfrm>
          <a:prstGeom prst="rect">
            <a:avLst/>
          </a:prstGeom>
        </p:spPr>
      </p:pic>
      <p:pic>
        <p:nvPicPr>
          <p:cNvPr id="10" name="图片 9">
            <a:extLst>
              <a:ext uri="{FF2B5EF4-FFF2-40B4-BE49-F238E27FC236}">
                <a16:creationId xmlns:a16="http://schemas.microsoft.com/office/drawing/2014/main" id="{6DEFFF21-B48E-4340-BA39-4F6C1F6D67B0}"/>
              </a:ext>
            </a:extLst>
          </p:cNvPr>
          <p:cNvPicPr>
            <a:picLocks noChangeAspect="1"/>
          </p:cNvPicPr>
          <p:nvPr/>
        </p:nvPicPr>
        <p:blipFill>
          <a:blip r:embed="rId5"/>
          <a:stretch>
            <a:fillRect/>
          </a:stretch>
        </p:blipFill>
        <p:spPr>
          <a:xfrm>
            <a:off x="3708339" y="3640931"/>
            <a:ext cx="642938" cy="235744"/>
          </a:xfrm>
          <a:prstGeom prst="rect">
            <a:avLst/>
          </a:prstGeom>
        </p:spPr>
      </p:pic>
      <p:pic>
        <p:nvPicPr>
          <p:cNvPr id="11" name="图片 10">
            <a:extLst>
              <a:ext uri="{FF2B5EF4-FFF2-40B4-BE49-F238E27FC236}">
                <a16:creationId xmlns:a16="http://schemas.microsoft.com/office/drawing/2014/main" id="{D45AA686-6837-4F54-BCC6-CA40A95FFFEA}"/>
              </a:ext>
            </a:extLst>
          </p:cNvPr>
          <p:cNvPicPr>
            <a:picLocks noChangeAspect="1"/>
          </p:cNvPicPr>
          <p:nvPr/>
        </p:nvPicPr>
        <p:blipFill>
          <a:blip r:embed="rId6"/>
          <a:stretch>
            <a:fillRect/>
          </a:stretch>
        </p:blipFill>
        <p:spPr>
          <a:xfrm>
            <a:off x="3708339" y="4013873"/>
            <a:ext cx="928688" cy="257175"/>
          </a:xfrm>
          <a:prstGeom prst="rect">
            <a:avLst/>
          </a:prstGeom>
        </p:spPr>
      </p:pic>
      <p:pic>
        <p:nvPicPr>
          <p:cNvPr id="12" name="图片 11">
            <a:extLst>
              <a:ext uri="{FF2B5EF4-FFF2-40B4-BE49-F238E27FC236}">
                <a16:creationId xmlns:a16="http://schemas.microsoft.com/office/drawing/2014/main" id="{403E89FC-CCDC-40FB-B62F-81C7F0832BA0}"/>
              </a:ext>
            </a:extLst>
          </p:cNvPr>
          <p:cNvPicPr>
            <a:picLocks noChangeAspect="1"/>
          </p:cNvPicPr>
          <p:nvPr/>
        </p:nvPicPr>
        <p:blipFill>
          <a:blip r:embed="rId7"/>
          <a:stretch>
            <a:fillRect/>
          </a:stretch>
        </p:blipFill>
        <p:spPr>
          <a:xfrm>
            <a:off x="4720556" y="3955851"/>
            <a:ext cx="3014663" cy="521494"/>
          </a:xfrm>
          <a:prstGeom prst="rect">
            <a:avLst/>
          </a:prstGeom>
        </p:spPr>
      </p:pic>
      <p:pic>
        <p:nvPicPr>
          <p:cNvPr id="13" name="图片 12">
            <a:extLst>
              <a:ext uri="{FF2B5EF4-FFF2-40B4-BE49-F238E27FC236}">
                <a16:creationId xmlns:a16="http://schemas.microsoft.com/office/drawing/2014/main" id="{7A791E9F-F636-46A1-ADCE-C855FAB6B681}"/>
              </a:ext>
            </a:extLst>
          </p:cNvPr>
          <p:cNvPicPr>
            <a:picLocks noChangeAspect="1"/>
          </p:cNvPicPr>
          <p:nvPr/>
        </p:nvPicPr>
        <p:blipFill>
          <a:blip r:embed="rId8"/>
          <a:stretch>
            <a:fillRect/>
          </a:stretch>
        </p:blipFill>
        <p:spPr>
          <a:xfrm>
            <a:off x="7818746" y="3834410"/>
            <a:ext cx="2673411" cy="662165"/>
          </a:xfrm>
          <a:prstGeom prst="rect">
            <a:avLst/>
          </a:prstGeom>
        </p:spPr>
      </p:pic>
      <p:pic>
        <p:nvPicPr>
          <p:cNvPr id="14" name="图片 13">
            <a:extLst>
              <a:ext uri="{FF2B5EF4-FFF2-40B4-BE49-F238E27FC236}">
                <a16:creationId xmlns:a16="http://schemas.microsoft.com/office/drawing/2014/main" id="{D214C710-6194-46D4-9D18-A896EB290459}"/>
              </a:ext>
            </a:extLst>
          </p:cNvPr>
          <p:cNvPicPr>
            <a:picLocks noChangeAspect="1"/>
          </p:cNvPicPr>
          <p:nvPr/>
        </p:nvPicPr>
        <p:blipFill>
          <a:blip r:embed="rId9"/>
          <a:stretch>
            <a:fillRect/>
          </a:stretch>
        </p:blipFill>
        <p:spPr>
          <a:xfrm>
            <a:off x="3708339" y="4405910"/>
            <a:ext cx="1550194" cy="271463"/>
          </a:xfrm>
          <a:prstGeom prst="rect">
            <a:avLst/>
          </a:prstGeom>
        </p:spPr>
      </p:pic>
      <p:pic>
        <p:nvPicPr>
          <p:cNvPr id="15" name="图片 14">
            <a:extLst>
              <a:ext uri="{FF2B5EF4-FFF2-40B4-BE49-F238E27FC236}">
                <a16:creationId xmlns:a16="http://schemas.microsoft.com/office/drawing/2014/main" id="{125D5102-D869-42A9-833C-DFBE85C9C045}"/>
              </a:ext>
            </a:extLst>
          </p:cNvPr>
          <p:cNvPicPr>
            <a:picLocks noChangeAspect="1"/>
          </p:cNvPicPr>
          <p:nvPr/>
        </p:nvPicPr>
        <p:blipFill>
          <a:blip r:embed="rId10"/>
          <a:stretch>
            <a:fillRect/>
          </a:stretch>
        </p:blipFill>
        <p:spPr>
          <a:xfrm>
            <a:off x="5561871" y="4392535"/>
            <a:ext cx="3107531" cy="357188"/>
          </a:xfrm>
          <a:prstGeom prst="rect">
            <a:avLst/>
          </a:prstGeom>
        </p:spPr>
      </p:pic>
      <p:pic>
        <p:nvPicPr>
          <p:cNvPr id="16" name="图片 15">
            <a:extLst>
              <a:ext uri="{FF2B5EF4-FFF2-40B4-BE49-F238E27FC236}">
                <a16:creationId xmlns:a16="http://schemas.microsoft.com/office/drawing/2014/main" id="{AA69E5A6-ADF2-4FCE-9A2B-44F8AE82A5C9}"/>
              </a:ext>
            </a:extLst>
          </p:cNvPr>
          <p:cNvPicPr>
            <a:picLocks noChangeAspect="1"/>
          </p:cNvPicPr>
          <p:nvPr/>
        </p:nvPicPr>
        <p:blipFill>
          <a:blip r:embed="rId11"/>
          <a:stretch>
            <a:fillRect/>
          </a:stretch>
        </p:blipFill>
        <p:spPr>
          <a:xfrm>
            <a:off x="3708342" y="4812235"/>
            <a:ext cx="1693069" cy="271463"/>
          </a:xfrm>
          <a:prstGeom prst="rect">
            <a:avLst/>
          </a:prstGeom>
        </p:spPr>
      </p:pic>
      <p:pic>
        <p:nvPicPr>
          <p:cNvPr id="17" name="图片 16">
            <a:extLst>
              <a:ext uri="{FF2B5EF4-FFF2-40B4-BE49-F238E27FC236}">
                <a16:creationId xmlns:a16="http://schemas.microsoft.com/office/drawing/2014/main" id="{B269E1B1-FB6D-4E30-97E7-9D92A48D0F90}"/>
              </a:ext>
            </a:extLst>
          </p:cNvPr>
          <p:cNvPicPr>
            <a:picLocks noChangeAspect="1"/>
          </p:cNvPicPr>
          <p:nvPr/>
        </p:nvPicPr>
        <p:blipFill>
          <a:blip r:embed="rId12"/>
          <a:stretch>
            <a:fillRect/>
          </a:stretch>
        </p:blipFill>
        <p:spPr>
          <a:xfrm>
            <a:off x="5561867" y="4735115"/>
            <a:ext cx="4114800" cy="450056"/>
          </a:xfrm>
          <a:prstGeom prst="rect">
            <a:avLst/>
          </a:prstGeom>
        </p:spPr>
      </p:pic>
    </p:spTree>
    <p:extLst>
      <p:ext uri="{BB962C8B-B14F-4D97-AF65-F5344CB8AC3E}">
        <p14:creationId xmlns:p14="http://schemas.microsoft.com/office/powerpoint/2010/main" val="6198318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D2E2-CC78-41A3-965E-545186285E48}"/>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F805F57-1EAF-42FB-B6B6-6F836CECE0EB}"/>
              </a:ext>
            </a:extLst>
          </p:cNvPr>
          <p:cNvPicPr>
            <a:picLocks noGrp="1" noChangeAspect="1"/>
          </p:cNvPicPr>
          <p:nvPr>
            <p:ph idx="1"/>
          </p:nvPr>
        </p:nvPicPr>
        <p:blipFill>
          <a:blip r:embed="rId3"/>
          <a:stretch>
            <a:fillRect/>
          </a:stretch>
        </p:blipFill>
        <p:spPr>
          <a:xfrm>
            <a:off x="1816100" y="1895259"/>
            <a:ext cx="7581900" cy="4507263"/>
          </a:xfrm>
          <a:prstGeom prst="rect">
            <a:avLst/>
          </a:prstGeom>
        </p:spPr>
      </p:pic>
    </p:spTree>
    <p:extLst>
      <p:ext uri="{BB962C8B-B14F-4D97-AF65-F5344CB8AC3E}">
        <p14:creationId xmlns:p14="http://schemas.microsoft.com/office/powerpoint/2010/main" val="9906028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87260-5BE8-48D3-8349-AB8F0A167B8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A687D47-6492-45C2-9F7F-7F5B170551A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3750069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7AB53-E578-4199-930E-2CD7AB2F98A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530F082-8FFE-4C88-B15A-1F0D012B448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4137976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C5E44BF-778C-451D-8045-81FAED87BDC0}"/>
              </a:ext>
            </a:extLst>
          </p:cNvPr>
          <p:cNvSpPr>
            <a:spLocks noGrp="1"/>
          </p:cNvSpPr>
          <p:nvPr>
            <p:ph type="title"/>
          </p:nvPr>
        </p:nvSpPr>
        <p:spPr/>
        <p:txBody>
          <a:bodyPr/>
          <a:lstStyle/>
          <a:p>
            <a:r>
              <a:rPr lang="zh-CN" altLang="en-US" dirty="0"/>
              <a:t>随记</a:t>
            </a:r>
          </a:p>
        </p:txBody>
      </p:sp>
      <p:sp>
        <p:nvSpPr>
          <p:cNvPr id="5" name="文本占位符 4">
            <a:extLst>
              <a:ext uri="{FF2B5EF4-FFF2-40B4-BE49-F238E27FC236}">
                <a16:creationId xmlns:a16="http://schemas.microsoft.com/office/drawing/2014/main" id="{0D441CFD-7464-49CA-9E31-E1ECF631DB9A}"/>
              </a:ext>
            </a:extLst>
          </p:cNvPr>
          <p:cNvSpPr>
            <a:spLocks noGrp="1"/>
          </p:cNvSpPr>
          <p:nvPr>
            <p:ph type="body" idx="1"/>
          </p:nvPr>
        </p:nvSpPr>
        <p:spPr/>
        <p:txBody>
          <a:bodyPr/>
          <a:lstStyle/>
          <a:p>
            <a:endParaRPr lang="zh-CN" altLang="en-US"/>
          </a:p>
        </p:txBody>
      </p:sp>
      <p:sp>
        <p:nvSpPr>
          <p:cNvPr id="6" name="箭头: 右弧形 5">
            <a:hlinkClick r:id="rId2" action="ppaction://hlinksldjump"/>
            <a:extLst>
              <a:ext uri="{FF2B5EF4-FFF2-40B4-BE49-F238E27FC236}">
                <a16:creationId xmlns:a16="http://schemas.microsoft.com/office/drawing/2014/main" id="{DF81A4A5-A5B7-41F1-BC77-BF6D79AB2723}"/>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533412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lstStyle/>
          <a:p>
            <a:r>
              <a:rPr lang="en-US" altLang="zh-CN" dirty="0"/>
              <a:t>3.1IRL</a:t>
            </a:r>
            <a:r>
              <a:rPr lang="zh-CN" altLang="en-US" dirty="0"/>
              <a:t>的本质</a:t>
            </a:r>
            <a:endParaRPr lang="en-US" altLang="zh-CN" dirty="0"/>
          </a:p>
          <a:p>
            <a:r>
              <a:rPr lang="en-US" altLang="zh-CN" dirty="0"/>
              <a:t>Agent</a:t>
            </a:r>
            <a:r>
              <a:rPr lang="zh-CN" altLang="en-US" dirty="0"/>
              <a:t>要根据专家示例来分析和推演得到背后的</a:t>
            </a:r>
            <a:r>
              <a:rPr lang="en-US" altLang="zh-CN" dirty="0"/>
              <a:t>motivation</a:t>
            </a:r>
            <a:r>
              <a:rPr lang="zh-CN" altLang="en-US" dirty="0"/>
              <a:t>，也就是</a:t>
            </a:r>
            <a:r>
              <a:rPr lang="en-US" altLang="zh-CN" dirty="0"/>
              <a:t>why</a:t>
            </a:r>
            <a:r>
              <a:rPr lang="zh-CN" altLang="en-US" dirty="0"/>
              <a:t>，然后才是</a:t>
            </a:r>
            <a:r>
              <a:rPr lang="en-US" altLang="zh-CN" dirty="0"/>
              <a:t>how,</a:t>
            </a:r>
            <a:r>
              <a:rPr lang="zh-CN" altLang="en-US" dirty="0"/>
              <a:t>也就是所说的策略，最后是</a:t>
            </a:r>
            <a:r>
              <a:rPr lang="en-US" altLang="zh-CN" dirty="0"/>
              <a:t>what</a:t>
            </a:r>
            <a:r>
              <a:rPr lang="zh-CN" altLang="en-US" dirty="0"/>
              <a:t>，也就是</a:t>
            </a:r>
            <a:r>
              <a:rPr lang="en-US" altLang="zh-CN" dirty="0"/>
              <a:t>behavior</a:t>
            </a:r>
            <a:r>
              <a:rPr lang="zh-CN" altLang="en-US" dirty="0"/>
              <a:t>。</a:t>
            </a:r>
            <a:r>
              <a:rPr lang="en-US" altLang="zh-CN" dirty="0"/>
              <a:t>Agent</a:t>
            </a:r>
            <a:r>
              <a:rPr lang="zh-CN" altLang="en-US" dirty="0"/>
              <a:t>要记住的是</a:t>
            </a:r>
            <a:r>
              <a:rPr lang="en-US" altLang="zh-CN" dirty="0"/>
              <a:t>motivation</a:t>
            </a:r>
            <a:r>
              <a:rPr lang="zh-CN" altLang="en-US" dirty="0"/>
              <a:t>，在面临新的环境和任务的时候我们要根据这个</a:t>
            </a:r>
            <a:r>
              <a:rPr lang="en-US" altLang="zh-CN" dirty="0"/>
              <a:t>motivation</a:t>
            </a:r>
            <a:r>
              <a:rPr lang="zh-CN" altLang="en-US" dirty="0"/>
              <a:t>，也就是</a:t>
            </a:r>
            <a:r>
              <a:rPr lang="en-US" altLang="zh-CN" dirty="0"/>
              <a:t>IRL</a:t>
            </a:r>
            <a:r>
              <a:rPr lang="zh-CN" altLang="en-US" dirty="0"/>
              <a:t>中的</a:t>
            </a:r>
            <a:r>
              <a:rPr lang="en-US" altLang="zh-CN" dirty="0"/>
              <a:t>reward function</a:t>
            </a:r>
            <a:r>
              <a:rPr lang="zh-CN" altLang="en-US" dirty="0"/>
              <a:t>，去与环境交互，产生策略，得到新的观测数据作为反馈，然后修正我们的</a:t>
            </a:r>
            <a:r>
              <a:rPr lang="en-US" altLang="zh-CN" dirty="0"/>
              <a:t>motivation</a:t>
            </a:r>
            <a:r>
              <a:rPr lang="zh-CN" altLang="en-US" dirty="0"/>
              <a:t>，周而复始。</a:t>
            </a:r>
            <a:endParaRPr lang="en-US" altLang="zh-CN" dirty="0"/>
          </a:p>
          <a:p>
            <a:r>
              <a:rPr lang="zh-CN" altLang="en-US" dirty="0"/>
              <a:t>探索记忆的产生的本质，存储和重构。</a:t>
            </a:r>
            <a:endParaRPr lang="en-US" altLang="zh-CN" dirty="0"/>
          </a:p>
          <a:p>
            <a:endParaRPr lang="zh-CN" altLang="en-US" dirty="0"/>
          </a:p>
        </p:txBody>
      </p:sp>
    </p:spTree>
    <p:extLst>
      <p:ext uri="{BB962C8B-B14F-4D97-AF65-F5344CB8AC3E}">
        <p14:creationId xmlns:p14="http://schemas.microsoft.com/office/powerpoint/2010/main" val="3633848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lstStyle/>
          <a:p>
            <a:r>
              <a:rPr lang="en-US" altLang="zh-CN" dirty="0"/>
              <a:t>3.2</a:t>
            </a:r>
            <a:r>
              <a:rPr lang="zh-CN" altLang="en-US" dirty="0"/>
              <a:t>后续的思路</a:t>
            </a:r>
            <a:endParaRPr lang="en-US" altLang="zh-CN" dirty="0"/>
          </a:p>
          <a:p>
            <a:r>
              <a:rPr lang="en-US" altLang="zh-CN" dirty="0"/>
              <a:t>IRL</a:t>
            </a:r>
            <a:r>
              <a:rPr lang="zh-CN" altLang="en-US" dirty="0"/>
              <a:t>的可能应用点：</a:t>
            </a:r>
            <a:endParaRPr lang="en-US" altLang="zh-CN" dirty="0"/>
          </a:p>
          <a:p>
            <a:r>
              <a:rPr lang="en-US" altLang="zh-CN" dirty="0"/>
              <a:t>3.2.1 </a:t>
            </a:r>
            <a:r>
              <a:rPr lang="zh-CN" altLang="en-US" dirty="0"/>
              <a:t>单个智能体，奖励很少或者没有奖励的环境中，根据示例去学习</a:t>
            </a:r>
            <a:endParaRPr lang="en-US" altLang="zh-CN" dirty="0"/>
          </a:p>
          <a:p>
            <a:r>
              <a:rPr lang="en-US" altLang="zh-CN" dirty="0"/>
              <a:t>3.2.2 </a:t>
            </a:r>
            <a:r>
              <a:rPr lang="zh-CN" altLang="en-US" dirty="0"/>
              <a:t>在多智能体中，根据群体中的核心智能体的示例来完成相应任务。</a:t>
            </a:r>
            <a:endParaRPr lang="en-US" altLang="zh-CN" dirty="0"/>
          </a:p>
          <a:p>
            <a:r>
              <a:rPr lang="en-US" altLang="zh-CN" dirty="0"/>
              <a:t>3.2.2 </a:t>
            </a:r>
            <a:r>
              <a:rPr lang="zh-CN" altLang="en-US" dirty="0"/>
              <a:t>在群体智能当中，如果全局信息不可知，可以根据近邻</a:t>
            </a:r>
            <a:r>
              <a:rPr lang="en-US" altLang="zh-CN" dirty="0"/>
              <a:t>agent</a:t>
            </a:r>
            <a:r>
              <a:rPr lang="zh-CN" altLang="en-US" dirty="0"/>
              <a:t>来做决策。（要解决通讯效率问题）</a:t>
            </a:r>
            <a:endParaRPr lang="en-US" altLang="zh-CN" dirty="0"/>
          </a:p>
        </p:txBody>
      </p:sp>
    </p:spTree>
    <p:extLst>
      <p:ext uri="{BB962C8B-B14F-4D97-AF65-F5344CB8AC3E}">
        <p14:creationId xmlns:p14="http://schemas.microsoft.com/office/powerpoint/2010/main" val="37625048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FBF3B-EB6A-4003-BD2E-ABD0883556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2CA1305-9654-4094-8C33-0C22E3AE6B3F}"/>
              </a:ext>
            </a:extLst>
          </p:cNvPr>
          <p:cNvSpPr>
            <a:spLocks noGrp="1"/>
          </p:cNvSpPr>
          <p:nvPr>
            <p:ph idx="1"/>
          </p:nvPr>
        </p:nvSpPr>
        <p:spPr/>
        <p:txBody>
          <a:bodyPr/>
          <a:lstStyle/>
          <a:p>
            <a:r>
              <a:rPr lang="zh-CN" altLang="en-US" dirty="0"/>
              <a:t>在“专家”示例的基础上进行进一步的提升，提升的基础是与环境的交互信息，以及对未来的期望。</a:t>
            </a:r>
            <a:endParaRPr lang="en-US" altLang="zh-CN" dirty="0"/>
          </a:p>
          <a:p>
            <a:endParaRPr lang="zh-CN" altLang="en-US" dirty="0"/>
          </a:p>
        </p:txBody>
      </p:sp>
    </p:spTree>
    <p:extLst>
      <p:ext uri="{BB962C8B-B14F-4D97-AF65-F5344CB8AC3E}">
        <p14:creationId xmlns:p14="http://schemas.microsoft.com/office/powerpoint/2010/main" val="1984691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normAutofit fontScale="92500" lnSpcReduction="20000"/>
          </a:bodyPr>
          <a:lstStyle/>
          <a:p>
            <a:r>
              <a:rPr lang="en-US" altLang="zh-CN" dirty="0"/>
              <a:t>3.1IRL</a:t>
            </a:r>
            <a:r>
              <a:rPr lang="zh-CN" altLang="en-US" dirty="0"/>
              <a:t>的本质</a:t>
            </a:r>
            <a:endParaRPr lang="en-US" altLang="zh-CN" dirty="0"/>
          </a:p>
          <a:p>
            <a:r>
              <a:rPr lang="en-US" altLang="zh-CN" dirty="0"/>
              <a:t>Agent</a:t>
            </a:r>
            <a:r>
              <a:rPr lang="zh-CN" altLang="en-US" dirty="0"/>
              <a:t>要根据专家示例来分析和推演得到背后的</a:t>
            </a:r>
            <a:r>
              <a:rPr lang="en-US" altLang="zh-CN" dirty="0"/>
              <a:t>motivation</a:t>
            </a:r>
            <a:r>
              <a:rPr lang="zh-CN" altLang="en-US" dirty="0"/>
              <a:t>，也就是</a:t>
            </a:r>
            <a:r>
              <a:rPr lang="en-US" altLang="zh-CN" dirty="0"/>
              <a:t>why</a:t>
            </a:r>
            <a:r>
              <a:rPr lang="zh-CN" altLang="en-US" dirty="0"/>
              <a:t>，然后才是</a:t>
            </a:r>
            <a:r>
              <a:rPr lang="en-US" altLang="zh-CN" dirty="0"/>
              <a:t>how,</a:t>
            </a:r>
            <a:r>
              <a:rPr lang="zh-CN" altLang="en-US" dirty="0"/>
              <a:t>也就是所说的策略，最后是</a:t>
            </a:r>
            <a:r>
              <a:rPr lang="en-US" altLang="zh-CN" dirty="0"/>
              <a:t>what</a:t>
            </a:r>
            <a:r>
              <a:rPr lang="zh-CN" altLang="en-US" dirty="0"/>
              <a:t>，也就是</a:t>
            </a:r>
            <a:r>
              <a:rPr lang="en-US" altLang="zh-CN" dirty="0"/>
              <a:t>behavior</a:t>
            </a:r>
            <a:r>
              <a:rPr lang="zh-CN" altLang="en-US" dirty="0"/>
              <a:t>。</a:t>
            </a:r>
            <a:r>
              <a:rPr lang="en-US" altLang="zh-CN" dirty="0"/>
              <a:t>Agent</a:t>
            </a:r>
            <a:r>
              <a:rPr lang="zh-CN" altLang="en-US" dirty="0"/>
              <a:t>要记住的是</a:t>
            </a:r>
            <a:r>
              <a:rPr lang="en-US" altLang="zh-CN" dirty="0"/>
              <a:t>motivation</a:t>
            </a:r>
            <a:r>
              <a:rPr lang="zh-CN" altLang="en-US" dirty="0"/>
              <a:t>，在面临新的环境和任务的时候我们要根据这个</a:t>
            </a:r>
            <a:r>
              <a:rPr lang="en-US" altLang="zh-CN" dirty="0"/>
              <a:t>motivation</a:t>
            </a:r>
            <a:r>
              <a:rPr lang="zh-CN" altLang="en-US" dirty="0"/>
              <a:t>，也就是</a:t>
            </a:r>
            <a:r>
              <a:rPr lang="en-US" altLang="zh-CN" dirty="0"/>
              <a:t>IRL</a:t>
            </a:r>
            <a:r>
              <a:rPr lang="zh-CN" altLang="en-US" dirty="0"/>
              <a:t>中的</a:t>
            </a:r>
            <a:r>
              <a:rPr lang="en-US" altLang="zh-CN" dirty="0"/>
              <a:t>reward function</a:t>
            </a:r>
            <a:r>
              <a:rPr lang="zh-CN" altLang="en-US" dirty="0"/>
              <a:t>，去与环境交互，产生策略，得到新的观测数据作为反馈，然后修正我们的</a:t>
            </a:r>
            <a:r>
              <a:rPr lang="en-US" altLang="zh-CN" dirty="0"/>
              <a:t>motivation</a:t>
            </a:r>
            <a:r>
              <a:rPr lang="zh-CN" altLang="en-US" dirty="0"/>
              <a:t>，周而复始。</a:t>
            </a:r>
            <a:endParaRPr lang="en-US" altLang="zh-CN" dirty="0"/>
          </a:p>
          <a:p>
            <a:r>
              <a:rPr lang="zh-CN" altLang="en-US" dirty="0"/>
              <a:t>探索记忆的产生的本质，存储和重构。</a:t>
            </a:r>
            <a:endParaRPr lang="en-US" altLang="zh-CN" dirty="0"/>
          </a:p>
          <a:p>
            <a:r>
              <a:rPr lang="zh-CN" altLang="en-US" dirty="0"/>
              <a:t>也是以另外一种形式来编码先验信息</a:t>
            </a:r>
            <a:endParaRPr lang="en-US" altLang="zh-CN" dirty="0"/>
          </a:p>
          <a:p>
            <a:r>
              <a:rPr lang="zh-CN" altLang="en-US" dirty="0"/>
              <a:t>记忆应该被</a:t>
            </a:r>
            <a:r>
              <a:rPr lang="en-US" altLang="zh-CN" dirty="0"/>
              <a:t>reproduce </a:t>
            </a:r>
            <a:r>
              <a:rPr lang="zh-CN" altLang="en-US" dirty="0"/>
              <a:t>而不是</a:t>
            </a:r>
            <a:r>
              <a:rPr lang="en-US" altLang="zh-CN" dirty="0"/>
              <a:t>replay</a:t>
            </a:r>
          </a:p>
          <a:p>
            <a:r>
              <a:rPr lang="zh-CN" altLang="en-US" dirty="0"/>
              <a:t>去发掘</a:t>
            </a:r>
            <a:r>
              <a:rPr lang="en-US" altLang="zh-CN" dirty="0"/>
              <a:t>reward</a:t>
            </a:r>
            <a:r>
              <a:rPr lang="zh-CN" altLang="en-US" dirty="0"/>
              <a:t>的目的，并不一定要学它，而是要理解它，这是我们应该做的。我们要通过大量的模仿，和模仿的结果，来促进对问题的理解。</a:t>
            </a:r>
            <a:endParaRPr lang="en-US" altLang="zh-CN" dirty="0"/>
          </a:p>
          <a:p>
            <a:endParaRPr lang="zh-CN" altLang="en-US" dirty="0"/>
          </a:p>
        </p:txBody>
      </p:sp>
    </p:spTree>
    <p:extLst>
      <p:ext uri="{BB962C8B-B14F-4D97-AF65-F5344CB8AC3E}">
        <p14:creationId xmlns:p14="http://schemas.microsoft.com/office/powerpoint/2010/main" val="28361407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normAutofit lnSpcReduction="10000"/>
          </a:bodyPr>
          <a:lstStyle/>
          <a:p>
            <a:r>
              <a:rPr lang="en-US" altLang="zh-CN" dirty="0"/>
              <a:t>3.2</a:t>
            </a:r>
            <a:r>
              <a:rPr lang="zh-CN" altLang="en-US" dirty="0"/>
              <a:t>后续的思路</a:t>
            </a:r>
            <a:endParaRPr lang="en-US" altLang="zh-CN" dirty="0"/>
          </a:p>
          <a:p>
            <a:r>
              <a:rPr lang="en-US" altLang="zh-CN" dirty="0"/>
              <a:t>IRL</a:t>
            </a:r>
            <a:r>
              <a:rPr lang="zh-CN" altLang="en-US" dirty="0"/>
              <a:t>的可能应用点：</a:t>
            </a:r>
            <a:endParaRPr lang="en-US" altLang="zh-CN" dirty="0"/>
          </a:p>
          <a:p>
            <a:r>
              <a:rPr lang="en-US" altLang="zh-CN" dirty="0"/>
              <a:t>3.2.1 </a:t>
            </a:r>
            <a:r>
              <a:rPr lang="zh-CN" altLang="en-US" dirty="0"/>
              <a:t>单个智能体，奖励很少或者没有奖励的环境中，根据示例去学习</a:t>
            </a:r>
            <a:r>
              <a:rPr lang="en-US" altLang="zh-CN" dirty="0"/>
              <a:t>,</a:t>
            </a:r>
            <a:r>
              <a:rPr lang="zh-CN" altLang="en-US" dirty="0"/>
              <a:t>避免大量的</a:t>
            </a:r>
            <a:r>
              <a:rPr lang="en-US" altLang="zh-CN" dirty="0"/>
              <a:t>reward shaping</a:t>
            </a:r>
            <a:r>
              <a:rPr lang="zh-CN" altLang="en-US" dirty="0"/>
              <a:t>工作。现在的模仿还停留在机械地复制动作上，并没有太多的文章对动作背后的机理进行分析和模仿。</a:t>
            </a:r>
            <a:endParaRPr lang="en-US" altLang="zh-CN" dirty="0"/>
          </a:p>
          <a:p>
            <a:r>
              <a:rPr lang="en-US" altLang="zh-CN" dirty="0"/>
              <a:t>3.2.2 </a:t>
            </a:r>
            <a:r>
              <a:rPr lang="zh-CN" altLang="en-US" dirty="0"/>
              <a:t>在多智能体中，根据群体中的核心智能体的示例来完成相应任务。</a:t>
            </a:r>
            <a:endParaRPr lang="en-US" altLang="zh-CN" dirty="0"/>
          </a:p>
          <a:p>
            <a:r>
              <a:rPr lang="en-US" altLang="zh-CN" dirty="0"/>
              <a:t>3.2.2 </a:t>
            </a:r>
            <a:r>
              <a:rPr lang="zh-CN" altLang="en-US" dirty="0"/>
              <a:t>在群体智能当中，如果全局信息不可知，可以根据近邻</a:t>
            </a:r>
            <a:r>
              <a:rPr lang="en-US" altLang="zh-CN" dirty="0"/>
              <a:t>agent</a:t>
            </a:r>
            <a:r>
              <a:rPr lang="zh-CN" altLang="en-US" dirty="0"/>
              <a:t>来做决策。（要解决通讯效率问题）</a:t>
            </a:r>
            <a:endParaRPr lang="en-US" altLang="zh-CN" dirty="0"/>
          </a:p>
        </p:txBody>
      </p:sp>
    </p:spTree>
    <p:extLst>
      <p:ext uri="{BB962C8B-B14F-4D97-AF65-F5344CB8AC3E}">
        <p14:creationId xmlns:p14="http://schemas.microsoft.com/office/powerpoint/2010/main" val="1167876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Learning-Introduction</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5005932"/>
          </a:xfrm>
        </p:spPr>
        <p:txBody>
          <a:bodyPr>
            <a:normAutofit fontScale="92500" lnSpcReduction="10000"/>
          </a:bodyPr>
          <a:lstStyle/>
          <a:p>
            <a:r>
              <a:rPr lang="en-US" altLang="zh-CN" dirty="0"/>
              <a:t>Motivation</a:t>
            </a:r>
          </a:p>
          <a:p>
            <a:pPr lvl="1"/>
            <a:r>
              <a:rPr lang="zh-CN" altLang="en-US" dirty="0"/>
              <a:t>生物的表观现象得到背后潜在的</a:t>
            </a:r>
            <a:r>
              <a:rPr lang="en-US" altLang="zh-CN" dirty="0"/>
              <a:t>reward function</a:t>
            </a:r>
          </a:p>
          <a:p>
            <a:pPr lvl="1"/>
            <a:r>
              <a:rPr lang="en-US" altLang="zh-CN" dirty="0"/>
              <a:t>Imitation learning &amp; apprenticeship learning</a:t>
            </a:r>
          </a:p>
          <a:p>
            <a:r>
              <a:rPr lang="zh-CN" altLang="en-US" dirty="0"/>
              <a:t>相关领域：</a:t>
            </a:r>
            <a:endParaRPr lang="en-US" altLang="zh-CN" dirty="0"/>
          </a:p>
          <a:p>
            <a:pPr lvl="1"/>
            <a:r>
              <a:rPr lang="en-US" altLang="zh-CN" dirty="0"/>
              <a:t>Economic</a:t>
            </a:r>
            <a:r>
              <a:rPr lang="zh-CN" altLang="en-US" dirty="0"/>
              <a:t>：</a:t>
            </a:r>
            <a:r>
              <a:rPr lang="en-US" altLang="zh-CN" dirty="0"/>
              <a:t>multi-attribute utility assessment. One shot decision(1976) -&gt;seq decision(1978)-&gt; structural estimation of MDP in econometrics(1994){#</a:t>
            </a:r>
            <a:r>
              <a:rPr lang="zh-CN" altLang="en-US" dirty="0"/>
              <a:t>后续应该还有</a:t>
            </a:r>
            <a:r>
              <a:rPr lang="en-US" altLang="zh-CN" dirty="0"/>
              <a:t>}</a:t>
            </a:r>
          </a:p>
          <a:p>
            <a:pPr lvl="1"/>
            <a:r>
              <a:rPr lang="en-US" altLang="zh-CN" dirty="0"/>
              <a:t>Control theory </a:t>
            </a:r>
            <a:r>
              <a:rPr lang="zh-CN" altLang="en-US" dirty="0"/>
              <a:t>： </a:t>
            </a:r>
            <a:r>
              <a:rPr lang="en-US" altLang="zh-CN" dirty="0"/>
              <a:t>semidefinite program(1994)</a:t>
            </a:r>
          </a:p>
          <a:p>
            <a:r>
              <a:rPr lang="zh-CN" altLang="en-US" dirty="0"/>
              <a:t>论文提纲：</a:t>
            </a:r>
            <a:endParaRPr lang="en-US" altLang="zh-CN" dirty="0"/>
          </a:p>
          <a:p>
            <a:pPr lvl="1"/>
            <a:r>
              <a:rPr lang="en-US" altLang="zh-CN" dirty="0"/>
              <a:t>Section2</a:t>
            </a:r>
            <a:r>
              <a:rPr lang="zh-CN" altLang="en-US" dirty="0"/>
              <a:t>：</a:t>
            </a:r>
            <a:r>
              <a:rPr lang="en-US" altLang="zh-CN" dirty="0"/>
              <a:t>MDP &amp;IRL</a:t>
            </a:r>
          </a:p>
          <a:p>
            <a:pPr lvl="1"/>
            <a:r>
              <a:rPr lang="en-US" altLang="zh-CN" dirty="0"/>
              <a:t>Section3: reward function </a:t>
            </a:r>
            <a:r>
              <a:rPr lang="zh-CN" altLang="en-US" dirty="0"/>
              <a:t>的集合（</a:t>
            </a:r>
            <a:r>
              <a:rPr lang="en-US" altLang="zh-CN" dirty="0"/>
              <a:t>tabular</a:t>
            </a:r>
            <a:r>
              <a:rPr lang="zh-CN" altLang="en-US" dirty="0"/>
              <a:t>）</a:t>
            </a:r>
            <a:endParaRPr lang="en-US" altLang="zh-CN" dirty="0"/>
          </a:p>
          <a:p>
            <a:pPr lvl="1"/>
            <a:r>
              <a:rPr lang="en-US" altLang="zh-CN" dirty="0"/>
              <a:t>Section4: (infinite state space</a:t>
            </a:r>
            <a:r>
              <a:rPr lang="zh-CN" altLang="en-US" dirty="0"/>
              <a:t>）</a:t>
            </a:r>
            <a:endParaRPr lang="en-US" altLang="zh-CN" dirty="0"/>
          </a:p>
          <a:p>
            <a:pPr lvl="1"/>
            <a:r>
              <a:rPr lang="en-US" altLang="zh-CN" dirty="0"/>
              <a:t>Section5: policy </a:t>
            </a:r>
            <a:r>
              <a:rPr lang="zh-CN" altLang="en-US" dirty="0"/>
              <a:t>部分已知</a:t>
            </a:r>
            <a:endParaRPr lang="en-US" altLang="zh-CN" dirty="0"/>
          </a:p>
          <a:p>
            <a:pPr lvl="1"/>
            <a:r>
              <a:rPr lang="en-US" altLang="zh-CN" dirty="0"/>
              <a:t>Section6</a:t>
            </a:r>
            <a:r>
              <a:rPr lang="zh-CN" altLang="en-US" dirty="0"/>
              <a:t>：实验和解释</a:t>
            </a:r>
            <a:endParaRPr lang="en-US" altLang="zh-CN" dirty="0"/>
          </a:p>
          <a:p>
            <a:pPr lvl="1"/>
            <a:endParaRPr lang="en-US" altLang="zh-CN" dirty="0"/>
          </a:p>
        </p:txBody>
      </p:sp>
    </p:spTree>
    <p:extLst>
      <p:ext uri="{BB962C8B-B14F-4D97-AF65-F5344CB8AC3E}">
        <p14:creationId xmlns:p14="http://schemas.microsoft.com/office/powerpoint/2010/main" val="36818138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FBF3B-EB6A-4003-BD2E-ABD0883556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2CA1305-9654-4094-8C33-0C22E3AE6B3F}"/>
              </a:ext>
            </a:extLst>
          </p:cNvPr>
          <p:cNvSpPr>
            <a:spLocks noGrp="1"/>
          </p:cNvSpPr>
          <p:nvPr>
            <p:ph idx="1"/>
          </p:nvPr>
        </p:nvSpPr>
        <p:spPr/>
        <p:txBody>
          <a:bodyPr/>
          <a:lstStyle/>
          <a:p>
            <a:r>
              <a:rPr lang="zh-CN" altLang="en-US" dirty="0"/>
              <a:t>在“专家”示例的基础上进行进一步的提升，提升的基础是与环境的交互信息，以及对未来的期望。</a:t>
            </a:r>
            <a:endParaRPr lang="en-US" altLang="zh-CN" dirty="0"/>
          </a:p>
          <a:p>
            <a:endParaRPr lang="zh-CN" altLang="en-US" dirty="0"/>
          </a:p>
        </p:txBody>
      </p:sp>
    </p:spTree>
    <p:extLst>
      <p:ext uri="{BB962C8B-B14F-4D97-AF65-F5344CB8AC3E}">
        <p14:creationId xmlns:p14="http://schemas.microsoft.com/office/powerpoint/2010/main" val="29493480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F6E52-9726-4FEE-AF19-0AD69D1C5495}"/>
              </a:ext>
            </a:extLst>
          </p:cNvPr>
          <p:cNvSpPr>
            <a:spLocks noGrp="1"/>
          </p:cNvSpPr>
          <p:nvPr>
            <p:ph type="title"/>
          </p:nvPr>
        </p:nvSpPr>
        <p:spPr/>
        <p:txBody>
          <a:bodyPr/>
          <a:lstStyle/>
          <a:p>
            <a:r>
              <a:rPr lang="zh-CN" altLang="en-US" dirty="0"/>
              <a:t>几点要求</a:t>
            </a:r>
          </a:p>
        </p:txBody>
      </p:sp>
      <p:sp>
        <p:nvSpPr>
          <p:cNvPr id="3" name="内容占位符 2">
            <a:extLst>
              <a:ext uri="{FF2B5EF4-FFF2-40B4-BE49-F238E27FC236}">
                <a16:creationId xmlns:a16="http://schemas.microsoft.com/office/drawing/2014/main" id="{C003EA70-3624-4A76-804E-79D5BCED8FB7}"/>
              </a:ext>
            </a:extLst>
          </p:cNvPr>
          <p:cNvSpPr>
            <a:spLocks noGrp="1"/>
          </p:cNvSpPr>
          <p:nvPr>
            <p:ph idx="1"/>
          </p:nvPr>
        </p:nvSpPr>
        <p:spPr/>
        <p:txBody>
          <a:bodyPr/>
          <a:lstStyle/>
          <a:p>
            <a:r>
              <a:rPr lang="en-US" altLang="zh-CN" dirty="0"/>
              <a:t>1.</a:t>
            </a:r>
            <a:r>
              <a:rPr lang="zh-CN" altLang="en-US" dirty="0"/>
              <a:t>必须要找到实质性的创新点，保证理论的完整性</a:t>
            </a:r>
            <a:endParaRPr lang="en-US" altLang="zh-CN" dirty="0"/>
          </a:p>
          <a:p>
            <a:r>
              <a:rPr lang="en-US" altLang="zh-CN" dirty="0"/>
              <a:t>2.</a:t>
            </a:r>
            <a:r>
              <a:rPr lang="zh-CN" altLang="en-US" dirty="0"/>
              <a:t>必须要有足够充分的实验作为佐证</a:t>
            </a:r>
            <a:endParaRPr lang="en-US" altLang="zh-CN" dirty="0"/>
          </a:p>
          <a:p>
            <a:r>
              <a:rPr lang="zh-CN" altLang="en-US" dirty="0"/>
              <a:t>失败的案例：</a:t>
            </a:r>
            <a:r>
              <a:rPr lang="en-US" altLang="zh-CN" dirty="0">
                <a:hlinkClick r:id="rId2"/>
              </a:rPr>
              <a:t>https://openreview.net/forum?id=Byx1VnR9K7</a:t>
            </a:r>
            <a:r>
              <a:rPr lang="zh-CN" altLang="en-US" dirty="0"/>
              <a:t>；看看它是因为什么失败的，</a:t>
            </a:r>
            <a:r>
              <a:rPr lang="en-US" altLang="zh-CN" dirty="0"/>
              <a:t>TRAJECTORY VAE FOR MULTI-MODAL IMITATION</a:t>
            </a:r>
          </a:p>
          <a:p>
            <a:r>
              <a:rPr lang="zh-CN" altLang="en-US" dirty="0"/>
              <a:t>案例</a:t>
            </a:r>
            <a:r>
              <a:rPr lang="en-US" altLang="zh-CN" dirty="0"/>
              <a:t>2</a:t>
            </a:r>
            <a:r>
              <a:rPr lang="zh-CN" altLang="en-US" dirty="0"/>
              <a:t>：</a:t>
            </a:r>
            <a:r>
              <a:rPr lang="en-US" altLang="zh-CN" b="1" dirty="0"/>
              <a:t>Reward Estimation via State Prediction </a:t>
            </a:r>
          </a:p>
          <a:p>
            <a:r>
              <a:rPr lang="en-US" altLang="zh-CN" dirty="0"/>
              <a:t>https://openreview.net/forum?id=HktXuGb0-&amp;noteId=HktXuGb0-</a:t>
            </a:r>
          </a:p>
          <a:p>
            <a:endParaRPr lang="zh-CN" altLang="en-US" dirty="0"/>
          </a:p>
        </p:txBody>
      </p:sp>
    </p:spTree>
    <p:extLst>
      <p:ext uri="{BB962C8B-B14F-4D97-AF65-F5344CB8AC3E}">
        <p14:creationId xmlns:p14="http://schemas.microsoft.com/office/powerpoint/2010/main" val="25178821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E17A8-ED97-4995-9262-C907FA151790}"/>
              </a:ext>
            </a:extLst>
          </p:cNvPr>
          <p:cNvSpPr>
            <a:spLocks noGrp="1"/>
          </p:cNvSpPr>
          <p:nvPr>
            <p:ph type="title"/>
          </p:nvPr>
        </p:nvSpPr>
        <p:spPr/>
        <p:txBody>
          <a:bodyPr/>
          <a:lstStyle/>
          <a:p>
            <a:endParaRPr lang="zh-CN" altLang="en-US"/>
          </a:p>
        </p:txBody>
      </p:sp>
      <p:sp>
        <p:nvSpPr>
          <p:cNvPr id="3" name="矩形 2">
            <a:extLst>
              <a:ext uri="{FF2B5EF4-FFF2-40B4-BE49-F238E27FC236}">
                <a16:creationId xmlns:a16="http://schemas.microsoft.com/office/drawing/2014/main" id="{8A8639B3-67D4-475E-BEB9-14D3237DB490}"/>
              </a:ext>
            </a:extLst>
          </p:cNvPr>
          <p:cNvSpPr/>
          <p:nvPr/>
        </p:nvSpPr>
        <p:spPr>
          <a:xfrm>
            <a:off x="925033" y="2211572"/>
            <a:ext cx="9867014" cy="2308324"/>
          </a:xfrm>
          <a:prstGeom prst="rect">
            <a:avLst/>
          </a:prstGeom>
        </p:spPr>
        <p:txBody>
          <a:bodyPr wrap="square">
            <a:spAutoFit/>
          </a:bodyPr>
          <a:lstStyle/>
          <a:p>
            <a:pPr lvl="0">
              <a:defRPr/>
            </a:pPr>
            <a:r>
              <a:rPr lang="en-US" altLang="zh-CN" sz="3600" dirty="0"/>
              <a:t>IRL</a:t>
            </a:r>
            <a:r>
              <a:rPr lang="zh-CN" altLang="en-US" sz="3600" dirty="0"/>
              <a:t>和所谓的“课程学习”有什么联系和区别</a:t>
            </a:r>
          </a:p>
          <a:p>
            <a:r>
              <a:rPr lang="zh-CN" altLang="en-US" sz="3600" dirty="0"/>
              <a:t>英文名叫做 </a:t>
            </a:r>
            <a:r>
              <a:rPr lang="en-US" altLang="zh-CN" sz="3600" dirty="0"/>
              <a:t>curriculum learning</a:t>
            </a:r>
            <a:r>
              <a:rPr lang="zh-CN" altLang="en-US" sz="3600" dirty="0"/>
              <a:t>，有文章：</a:t>
            </a:r>
            <a:r>
              <a:rPr lang="en-US" altLang="zh-CN" sz="3600" dirty="0"/>
              <a:t>Reverse Curriculum Generation for Reinforcement Learning</a:t>
            </a:r>
            <a:endParaRPr lang="zh-CN" altLang="en-US" sz="3600" dirty="0"/>
          </a:p>
        </p:txBody>
      </p:sp>
    </p:spTree>
    <p:extLst>
      <p:ext uri="{BB962C8B-B14F-4D97-AF65-F5344CB8AC3E}">
        <p14:creationId xmlns:p14="http://schemas.microsoft.com/office/powerpoint/2010/main" val="14950767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9CF2B-3365-4898-98C2-BE32E55B7E7B}"/>
              </a:ext>
            </a:extLst>
          </p:cNvPr>
          <p:cNvSpPr>
            <a:spLocks noGrp="1"/>
          </p:cNvSpPr>
          <p:nvPr>
            <p:ph type="title"/>
          </p:nvPr>
        </p:nvSpPr>
        <p:spPr/>
        <p:txBody>
          <a:bodyPr/>
          <a:lstStyle/>
          <a:p>
            <a:r>
              <a:rPr lang="zh-CN" altLang="en-US" dirty="0"/>
              <a:t>层次化构造记忆功能区</a:t>
            </a:r>
          </a:p>
        </p:txBody>
      </p:sp>
      <p:sp>
        <p:nvSpPr>
          <p:cNvPr id="3" name="内容占位符 2">
            <a:extLst>
              <a:ext uri="{FF2B5EF4-FFF2-40B4-BE49-F238E27FC236}">
                <a16:creationId xmlns:a16="http://schemas.microsoft.com/office/drawing/2014/main" id="{56956731-6744-400D-9DCE-945D8A71D2D1}"/>
              </a:ext>
            </a:extLst>
          </p:cNvPr>
          <p:cNvSpPr>
            <a:spLocks noGrp="1"/>
          </p:cNvSpPr>
          <p:nvPr>
            <p:ph idx="1"/>
          </p:nvPr>
        </p:nvSpPr>
        <p:spPr/>
        <p:txBody>
          <a:bodyPr/>
          <a:lstStyle/>
          <a:p>
            <a:r>
              <a:rPr lang="zh-CN" altLang="en-US" dirty="0"/>
              <a:t>可以对记忆进行抽层，最好层次能够自组织，如果不能的话，可以先与任务进行对照，比如：一个游戏有三个大的阶段，可以每个阶段构造一种记忆 结构，而这三个记忆结构共享大部分的子结构。再比如，</a:t>
            </a:r>
            <a:r>
              <a:rPr lang="en-US" altLang="zh-CN" dirty="0"/>
              <a:t>Atari</a:t>
            </a:r>
            <a:r>
              <a:rPr lang="zh-CN" altLang="en-US" dirty="0"/>
              <a:t>中有多个相同类型的游戏，我们可以为每种类型的游戏构造一个记忆函数来记忆他们共有的模式数据，这一类中的每个游戏又有一些属于自己的记忆函数，这些记忆函数都是在之前的基础上进行封装构造的。如何比较不同记忆函数之间的共同点，并建立联系，这是比较难办的事情。</a:t>
            </a:r>
            <a:endParaRPr lang="en-US" altLang="zh-CN" dirty="0"/>
          </a:p>
        </p:txBody>
      </p:sp>
    </p:spTree>
    <p:extLst>
      <p:ext uri="{BB962C8B-B14F-4D97-AF65-F5344CB8AC3E}">
        <p14:creationId xmlns:p14="http://schemas.microsoft.com/office/powerpoint/2010/main" val="40356579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3865A6-D0B4-4927-AF4F-5D987FFDA1B8}"/>
              </a:ext>
            </a:extLst>
          </p:cNvPr>
          <p:cNvSpPr>
            <a:spLocks noGrp="1"/>
          </p:cNvSpPr>
          <p:nvPr>
            <p:ph type="title"/>
          </p:nvPr>
        </p:nvSpPr>
        <p:spPr/>
        <p:txBody>
          <a:bodyPr/>
          <a:lstStyle/>
          <a:p>
            <a:r>
              <a:rPr lang="zh-CN" altLang="en-US" dirty="0"/>
              <a:t>关于</a:t>
            </a:r>
            <a:r>
              <a:rPr lang="en-US" altLang="zh-CN" dirty="0"/>
              <a:t>attention </a:t>
            </a:r>
            <a:r>
              <a:rPr lang="zh-CN" altLang="en-US" dirty="0"/>
              <a:t>机制的引入，在</a:t>
            </a:r>
            <a:r>
              <a:rPr lang="en-US" altLang="zh-CN" dirty="0" err="1"/>
              <a:t>oneshot</a:t>
            </a:r>
            <a:r>
              <a:rPr lang="zh-CN" altLang="en-US" dirty="0"/>
              <a:t>中提过</a:t>
            </a:r>
          </a:p>
        </p:txBody>
      </p:sp>
    </p:spTree>
    <p:extLst>
      <p:ext uri="{BB962C8B-B14F-4D97-AF65-F5344CB8AC3E}">
        <p14:creationId xmlns:p14="http://schemas.microsoft.com/office/powerpoint/2010/main" val="39653637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CF7E8-2495-431A-BD2A-D9D875DF563D}"/>
              </a:ext>
            </a:extLst>
          </p:cNvPr>
          <p:cNvSpPr>
            <a:spLocks noGrp="1"/>
          </p:cNvSpPr>
          <p:nvPr>
            <p:ph type="title"/>
          </p:nvPr>
        </p:nvSpPr>
        <p:spPr/>
        <p:txBody>
          <a:bodyPr/>
          <a:lstStyle/>
          <a:p>
            <a:r>
              <a:rPr lang="zh-CN" altLang="en-US" dirty="0"/>
              <a:t>未实现代码：</a:t>
            </a:r>
          </a:p>
        </p:txBody>
      </p:sp>
      <p:sp>
        <p:nvSpPr>
          <p:cNvPr id="3" name="矩形 2">
            <a:extLst>
              <a:ext uri="{FF2B5EF4-FFF2-40B4-BE49-F238E27FC236}">
                <a16:creationId xmlns:a16="http://schemas.microsoft.com/office/drawing/2014/main" id="{7F4AF73A-9B00-4E77-BC38-39814A9B4474}"/>
              </a:ext>
            </a:extLst>
          </p:cNvPr>
          <p:cNvSpPr/>
          <p:nvPr/>
        </p:nvSpPr>
        <p:spPr>
          <a:xfrm>
            <a:off x="1074528" y="1690688"/>
            <a:ext cx="9098171" cy="5016758"/>
          </a:xfrm>
          <a:prstGeom prst="rect">
            <a:avLst/>
          </a:prstGeom>
        </p:spPr>
        <p:txBody>
          <a:bodyPr wrap="square">
            <a:spAutoFit/>
          </a:bodyPr>
          <a:lstStyle/>
          <a:p>
            <a:r>
              <a:rPr lang="zh-CN" altLang="en-US" sz="1600" dirty="0"/>
              <a:t>学徒学习 ： </a:t>
            </a:r>
            <a:r>
              <a:rPr lang="en-US" altLang="zh-CN" sz="1600" dirty="0">
                <a:hlinkClick r:id="rId3"/>
              </a:rPr>
              <a:t>https://github.com/jangirrishabh/toyCarIRL</a:t>
            </a:r>
            <a:endParaRPr lang="en-US" altLang="zh-CN" sz="1600" dirty="0"/>
          </a:p>
          <a:p>
            <a:endParaRPr lang="en-US" altLang="zh-CN" sz="1600" dirty="0"/>
          </a:p>
          <a:p>
            <a:r>
              <a:rPr lang="en-US" altLang="zh-CN" sz="1600" dirty="0"/>
              <a:t>https://github.com/MatthewJA/Inverse-Reinforcement-Learning</a:t>
            </a:r>
          </a:p>
          <a:p>
            <a:r>
              <a:rPr lang="zh-CN" altLang="en-US" sz="1600" dirty="0"/>
              <a:t>实现了基础的</a:t>
            </a:r>
            <a:r>
              <a:rPr lang="en-US" altLang="zh-CN" sz="1600" dirty="0"/>
              <a:t>IRL, </a:t>
            </a:r>
            <a:r>
              <a:rPr lang="zh-CN" altLang="en-US" sz="1600" dirty="0"/>
              <a:t>基于最大熵的</a:t>
            </a:r>
            <a:r>
              <a:rPr lang="en-US" altLang="zh-CN" sz="1600" dirty="0"/>
              <a:t>IRL, </a:t>
            </a:r>
            <a:r>
              <a:rPr lang="zh-CN" altLang="en-US" sz="1600" dirty="0"/>
              <a:t>基于深度网络最大熵的</a:t>
            </a:r>
            <a:r>
              <a:rPr lang="en-US" altLang="zh-CN" sz="1600" dirty="0"/>
              <a:t>IRL</a:t>
            </a:r>
          </a:p>
          <a:p>
            <a:r>
              <a:rPr lang="zh-CN" altLang="en-US" sz="1600" dirty="0"/>
              <a:t>这里已知专家策略，学</a:t>
            </a:r>
            <a:r>
              <a:rPr lang="en-US" altLang="zh-CN" sz="1600" dirty="0"/>
              <a:t>reward</a:t>
            </a:r>
          </a:p>
          <a:p>
            <a:r>
              <a:rPr lang="zh-CN" altLang="en-US" sz="1600" dirty="0"/>
              <a:t>通过学习代码，希望能够对整个整个</a:t>
            </a:r>
            <a:r>
              <a:rPr lang="en-US" altLang="zh-CN" sz="1600" dirty="0"/>
              <a:t>IRL</a:t>
            </a:r>
            <a:r>
              <a:rPr lang="zh-CN" altLang="en-US" sz="1600" dirty="0"/>
              <a:t>问题有更深刻的理解</a:t>
            </a:r>
          </a:p>
          <a:p>
            <a:r>
              <a:rPr lang="zh-CN" altLang="en-US" sz="1600" dirty="0"/>
              <a:t>这个东西有两个实验环境尝试搞懂它们的基本用法</a:t>
            </a:r>
          </a:p>
          <a:p>
            <a:endParaRPr lang="zh-CN" altLang="en-US" sz="1600" dirty="0"/>
          </a:p>
          <a:p>
            <a:r>
              <a:rPr lang="en-US" altLang="zh-CN" sz="1600" dirty="0"/>
              <a:t>https://jangirrishabh.github.io/2016/07/09/virtual-car-IRL/</a:t>
            </a:r>
          </a:p>
          <a:p>
            <a:r>
              <a:rPr lang="zh-CN" altLang="en-US" sz="1600" dirty="0"/>
              <a:t>学徒学习的代码实现，不作为重点</a:t>
            </a:r>
          </a:p>
          <a:p>
            <a:endParaRPr lang="zh-CN" altLang="en-US" sz="1600" dirty="0"/>
          </a:p>
          <a:p>
            <a:r>
              <a:rPr lang="en-US" altLang="zh-CN" sz="1600" dirty="0" err="1"/>
              <a:t>DQfD</a:t>
            </a:r>
            <a:r>
              <a:rPr lang="zh-CN" altLang="en-US" sz="1600" dirty="0"/>
              <a:t>代码有很多，可借鉴的思路也有很多，找几个来实现一下</a:t>
            </a:r>
          </a:p>
          <a:p>
            <a:r>
              <a:rPr lang="zh-CN" altLang="en-US" sz="1600" dirty="0"/>
              <a:t>比如：</a:t>
            </a:r>
            <a:r>
              <a:rPr lang="en-US" altLang="zh-CN" sz="1600" dirty="0"/>
              <a:t>https://github.com/go2sea/DQfD </a:t>
            </a:r>
            <a:r>
              <a:rPr lang="zh-CN" altLang="en-US" sz="1600" dirty="0"/>
              <a:t>好像是在</a:t>
            </a:r>
            <a:r>
              <a:rPr lang="en-US" altLang="zh-CN" sz="1600" dirty="0"/>
              <a:t>gym</a:t>
            </a:r>
            <a:r>
              <a:rPr lang="zh-CN" altLang="en-US" sz="1600" dirty="0"/>
              <a:t>中完成的</a:t>
            </a:r>
          </a:p>
          <a:p>
            <a:r>
              <a:rPr lang="en-US" altLang="zh-CN" sz="1600" dirty="0"/>
              <a:t>https://github.com/nabergh/doom_dqfd </a:t>
            </a:r>
          </a:p>
          <a:p>
            <a:endParaRPr lang="en-US" altLang="zh-CN" sz="1600" dirty="0"/>
          </a:p>
          <a:p>
            <a:r>
              <a:rPr lang="en-US" altLang="zh-CN" sz="1600" dirty="0"/>
              <a:t>https://github.com/openai/imitation</a:t>
            </a:r>
          </a:p>
          <a:p>
            <a:r>
              <a:rPr lang="en-US" altLang="zh-CN" sz="1600" dirty="0" err="1"/>
              <a:t>gan+irl</a:t>
            </a:r>
            <a:r>
              <a:rPr lang="zh-CN" altLang="en-US" sz="1600" dirty="0"/>
              <a:t>的实现</a:t>
            </a:r>
          </a:p>
          <a:p>
            <a:endParaRPr lang="zh-CN" altLang="en-US" sz="1600" dirty="0"/>
          </a:p>
          <a:p>
            <a:r>
              <a:rPr lang="zh-CN" altLang="en-US" sz="1600" dirty="0"/>
              <a:t>寻找</a:t>
            </a:r>
            <a:r>
              <a:rPr lang="en-US" altLang="zh-CN" sz="1600" dirty="0"/>
              <a:t>VAE</a:t>
            </a:r>
            <a:r>
              <a:rPr lang="zh-CN" altLang="en-US" sz="1600" dirty="0"/>
              <a:t>的实现</a:t>
            </a:r>
          </a:p>
          <a:p>
            <a:r>
              <a:rPr lang="en-US" altLang="zh-CN" sz="1600" dirty="0"/>
              <a:t>ale</a:t>
            </a:r>
            <a:r>
              <a:rPr lang="zh-CN" altLang="en-US" sz="1600" dirty="0"/>
              <a:t>有很多基础算法</a:t>
            </a:r>
            <a:endParaRPr lang="en-US" altLang="zh-CN" sz="1600" dirty="0"/>
          </a:p>
        </p:txBody>
      </p:sp>
    </p:spTree>
    <p:extLst>
      <p:ext uri="{BB962C8B-B14F-4D97-AF65-F5344CB8AC3E}">
        <p14:creationId xmlns:p14="http://schemas.microsoft.com/office/powerpoint/2010/main" val="695909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normAutofit fontScale="90000"/>
          </a:bodyPr>
          <a:lstStyle/>
          <a:p>
            <a:r>
              <a:rPr lang="en-US" altLang="zh-CN" dirty="0"/>
              <a:t>Algorithms for Inverse Reinforcement Learning-2 Notation and problem Formulation</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en-US" altLang="zh-CN" dirty="0"/>
              <a:t>2.1Markov Decision Processes(MDPs)</a:t>
            </a:r>
          </a:p>
          <a:p>
            <a:r>
              <a:rPr lang="en-US" altLang="zh-CN" dirty="0"/>
              <a:t>2.2Basic Properties of MDPs</a:t>
            </a:r>
          </a:p>
          <a:p>
            <a:pPr lvl="1"/>
            <a:r>
              <a:rPr lang="zh-CN" altLang="en-US" dirty="0"/>
              <a:t>贝尔曼方程及最优解的存在性</a:t>
            </a:r>
            <a:endParaRPr lang="en-US" altLang="zh-CN" dirty="0"/>
          </a:p>
          <a:p>
            <a:pPr lvl="1"/>
            <a:endParaRPr lang="en-US" altLang="zh-CN" dirty="0"/>
          </a:p>
          <a:p>
            <a:pPr lvl="1"/>
            <a:endParaRPr lang="en-US" altLang="zh-CN" dirty="0"/>
          </a:p>
          <a:p>
            <a:pPr lvl="1"/>
            <a:endParaRPr lang="en-US" altLang="zh-CN" dirty="0"/>
          </a:p>
          <a:p>
            <a:r>
              <a:rPr lang="en-US" altLang="zh-CN" dirty="0"/>
              <a:t>2.3Inverse Reinforcement Learning (IRL)</a:t>
            </a:r>
          </a:p>
          <a:p>
            <a:pPr lvl="1"/>
            <a:r>
              <a:rPr lang="zh-CN" altLang="en-US" dirty="0"/>
              <a:t>定义：</a:t>
            </a:r>
            <a:r>
              <a:rPr lang="en-US" altLang="zh-CN" dirty="0"/>
              <a:t>IRL is to find a reward function that can explain observed behavior.</a:t>
            </a:r>
          </a:p>
          <a:p>
            <a:pPr lvl="1"/>
            <a:r>
              <a:rPr lang="zh-CN" altLang="en-US" dirty="0"/>
              <a:t>简单情况：状态空间有限，环境模型已知，策略可观测，求回报函数</a:t>
            </a:r>
            <a:endParaRPr lang="en-US" altLang="zh-CN" dirty="0"/>
          </a:p>
          <a:p>
            <a:pPr lvl="1"/>
            <a:endParaRPr lang="en-US" altLang="zh-CN" dirty="0"/>
          </a:p>
          <a:p>
            <a:pPr lvl="1"/>
            <a:endParaRPr lang="en-US" altLang="zh-CN" dirty="0"/>
          </a:p>
        </p:txBody>
      </p:sp>
      <p:pic>
        <p:nvPicPr>
          <p:cNvPr id="4" name="Picture 3">
            <a:extLst>
              <a:ext uri="{FF2B5EF4-FFF2-40B4-BE49-F238E27FC236}">
                <a16:creationId xmlns:a16="http://schemas.microsoft.com/office/drawing/2014/main" id="{EA610FF3-756C-4327-B5F5-1534B234B1B4}"/>
              </a:ext>
            </a:extLst>
          </p:cNvPr>
          <p:cNvPicPr>
            <a:picLocks noChangeAspect="1"/>
          </p:cNvPicPr>
          <p:nvPr/>
        </p:nvPicPr>
        <p:blipFill>
          <a:blip r:embed="rId3"/>
          <a:stretch>
            <a:fillRect/>
          </a:stretch>
        </p:blipFill>
        <p:spPr>
          <a:xfrm>
            <a:off x="1913681" y="3291429"/>
            <a:ext cx="4267200" cy="1114425"/>
          </a:xfrm>
          <a:prstGeom prst="rect">
            <a:avLst/>
          </a:prstGeom>
        </p:spPr>
      </p:pic>
    </p:spTree>
    <p:extLst>
      <p:ext uri="{BB962C8B-B14F-4D97-AF65-F5344CB8AC3E}">
        <p14:creationId xmlns:p14="http://schemas.microsoft.com/office/powerpoint/2010/main" val="1351645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Learning-3  IRL in finite State Space</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4838098"/>
          </a:xfrm>
        </p:spPr>
        <p:txBody>
          <a:bodyPr>
            <a:normAutofit fontScale="77500" lnSpcReduction="20000"/>
          </a:bodyPr>
          <a:lstStyle/>
          <a:p>
            <a:r>
              <a:rPr lang="zh-CN" altLang="en-US" dirty="0"/>
              <a:t>存在的问题：</a:t>
            </a:r>
            <a:endParaRPr lang="en-US" altLang="zh-CN" dirty="0"/>
          </a:p>
          <a:p>
            <a:pPr lvl="1"/>
            <a:r>
              <a:rPr lang="zh-CN" altLang="en-US" dirty="0"/>
              <a:t>满足上述式子的解可能不止一个，如何去选择？</a:t>
            </a:r>
            <a:endParaRPr lang="en-US" altLang="zh-CN" dirty="0"/>
          </a:p>
          <a:p>
            <a:r>
              <a:rPr lang="zh-CN" altLang="en-US" dirty="0"/>
              <a:t>解决办法：</a:t>
            </a:r>
            <a:endParaRPr lang="en-US" altLang="zh-CN" dirty="0"/>
          </a:p>
          <a:p>
            <a:pPr lvl="1"/>
            <a:r>
              <a:rPr lang="zh-CN" altLang="en-US" dirty="0"/>
              <a:t>线性规划（</a:t>
            </a:r>
            <a:r>
              <a:rPr lang="en-US" altLang="zh-CN" dirty="0"/>
              <a:t>linear programming</a:t>
            </a:r>
            <a:r>
              <a:rPr lang="zh-CN" altLang="en-US" dirty="0"/>
              <a:t>）</a:t>
            </a:r>
            <a:endParaRPr lang="en-US" altLang="zh-CN" dirty="0"/>
          </a:p>
          <a:p>
            <a:pPr lvl="1"/>
            <a:r>
              <a:rPr lang="zh-CN" altLang="en-US" dirty="0"/>
              <a:t>也就是加约束构成一个 有目标有约束 的优化问题</a:t>
            </a:r>
            <a:endParaRPr lang="en-US" altLang="zh-CN" dirty="0"/>
          </a:p>
          <a:p>
            <a:r>
              <a:rPr lang="zh-CN" altLang="en-US" dirty="0"/>
              <a:t>这里加了两个：</a:t>
            </a:r>
            <a:endParaRPr lang="en-US" altLang="zh-CN" dirty="0"/>
          </a:p>
          <a:p>
            <a:pPr lvl="1"/>
            <a:r>
              <a:rPr lang="zh-CN" altLang="en-US" dirty="0"/>
              <a:t>一个是：</a:t>
            </a:r>
            <a:endParaRPr lang="en-US" altLang="zh-CN" dirty="0"/>
          </a:p>
          <a:p>
            <a:pPr lvl="1"/>
            <a:endParaRPr lang="en-US" altLang="zh-CN" dirty="0"/>
          </a:p>
          <a:p>
            <a:pPr marL="457200" lvl="1" indent="0">
              <a:buNone/>
            </a:pPr>
            <a:endParaRPr lang="en-US" altLang="zh-CN" dirty="0"/>
          </a:p>
          <a:p>
            <a:pPr lvl="1"/>
            <a:r>
              <a:rPr lang="zh-CN" altLang="en-US" dirty="0"/>
              <a:t>意思是说我们要找的</a:t>
            </a:r>
            <a:r>
              <a:rPr lang="en-US" altLang="zh-CN" dirty="0"/>
              <a:t>R</a:t>
            </a:r>
            <a:r>
              <a:rPr lang="zh-CN" altLang="en-US" dirty="0"/>
              <a:t>应该使得偏离最优策略所付出的代价总和最大，也就是有利于最优策略和其他策略进行分离。</a:t>
            </a:r>
            <a:endParaRPr lang="en-US" altLang="zh-CN" dirty="0"/>
          </a:p>
          <a:p>
            <a:pPr lvl="1"/>
            <a:r>
              <a:rPr lang="zh-CN" altLang="en-US" dirty="0"/>
              <a:t>另一个是：</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意思是我们希望</a:t>
            </a:r>
            <a:r>
              <a:rPr lang="en-US" altLang="zh-CN" dirty="0"/>
              <a:t>R</a:t>
            </a:r>
            <a:r>
              <a:rPr lang="zh-CN" altLang="en-US" dirty="0"/>
              <a:t>中的奖励是稀疏的，所以用了</a:t>
            </a:r>
            <a:r>
              <a:rPr lang="en-US" altLang="zh-CN" dirty="0"/>
              <a:t>L1</a:t>
            </a:r>
            <a:r>
              <a:rPr lang="zh-CN" altLang="en-US" dirty="0"/>
              <a:t>正则。</a:t>
            </a:r>
            <a:endParaRPr lang="en-US" altLang="zh-CN" dirty="0"/>
          </a:p>
          <a:p>
            <a:pPr lvl="1"/>
            <a:endParaRPr lang="en-US" altLang="zh-CN" dirty="0"/>
          </a:p>
          <a:p>
            <a:endParaRPr lang="en-US" altLang="zh-CN" dirty="0"/>
          </a:p>
          <a:p>
            <a:endParaRPr lang="en-US" altLang="zh-CN" dirty="0"/>
          </a:p>
        </p:txBody>
      </p:sp>
      <p:pic>
        <p:nvPicPr>
          <p:cNvPr id="5" name="Picture 4">
            <a:extLst>
              <a:ext uri="{FF2B5EF4-FFF2-40B4-BE49-F238E27FC236}">
                <a16:creationId xmlns:a16="http://schemas.microsoft.com/office/drawing/2014/main" id="{41DECBEF-1279-4509-99D5-01BF37DF2C35}"/>
              </a:ext>
            </a:extLst>
          </p:cNvPr>
          <p:cNvPicPr>
            <a:picLocks noChangeAspect="1"/>
          </p:cNvPicPr>
          <p:nvPr/>
        </p:nvPicPr>
        <p:blipFill rotWithShape="1">
          <a:blip r:embed="rId3"/>
          <a:srcRect b="23823"/>
          <a:stretch/>
        </p:blipFill>
        <p:spPr>
          <a:xfrm>
            <a:off x="7005257" y="1997633"/>
            <a:ext cx="4348543" cy="2056306"/>
          </a:xfrm>
          <a:prstGeom prst="rect">
            <a:avLst/>
          </a:prstGeom>
        </p:spPr>
      </p:pic>
      <p:pic>
        <p:nvPicPr>
          <p:cNvPr id="6" name="Picture 5">
            <a:extLst>
              <a:ext uri="{FF2B5EF4-FFF2-40B4-BE49-F238E27FC236}">
                <a16:creationId xmlns:a16="http://schemas.microsoft.com/office/drawing/2014/main" id="{4B53D119-29CB-4AFD-B8ED-29895C098E01}"/>
              </a:ext>
            </a:extLst>
          </p:cNvPr>
          <p:cNvPicPr>
            <a:picLocks noChangeAspect="1"/>
          </p:cNvPicPr>
          <p:nvPr/>
        </p:nvPicPr>
        <p:blipFill>
          <a:blip r:embed="rId4"/>
          <a:stretch>
            <a:fillRect/>
          </a:stretch>
        </p:blipFill>
        <p:spPr>
          <a:xfrm>
            <a:off x="7313866" y="4983654"/>
            <a:ext cx="4130179" cy="1417145"/>
          </a:xfrm>
          <a:prstGeom prst="rect">
            <a:avLst/>
          </a:prstGeom>
        </p:spPr>
      </p:pic>
    </p:spTree>
    <p:extLst>
      <p:ext uri="{BB962C8B-B14F-4D97-AF65-F5344CB8AC3E}">
        <p14:creationId xmlns:p14="http://schemas.microsoft.com/office/powerpoint/2010/main" val="125858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DD734B-0528-461A-A703-7C70A11DB754}"/>
              </a:ext>
            </a:extLst>
          </p:cNvPr>
          <p:cNvSpPr>
            <a:spLocks noGrp="1"/>
          </p:cNvSpPr>
          <p:nvPr>
            <p:ph type="title"/>
          </p:nvPr>
        </p:nvSpPr>
        <p:spPr/>
        <p:txBody>
          <a:bodyPr/>
          <a:lstStyle/>
          <a:p>
            <a:r>
              <a:rPr lang="zh-CN" altLang="en-US" dirty="0"/>
              <a:t>简介</a:t>
            </a:r>
          </a:p>
        </p:txBody>
      </p:sp>
      <p:sp>
        <p:nvSpPr>
          <p:cNvPr id="3" name="内容占位符 2">
            <a:extLst>
              <a:ext uri="{FF2B5EF4-FFF2-40B4-BE49-F238E27FC236}">
                <a16:creationId xmlns:a16="http://schemas.microsoft.com/office/drawing/2014/main" id="{DE7D1935-E37C-4F02-98A8-B093DBF61B68}"/>
              </a:ext>
            </a:extLst>
          </p:cNvPr>
          <p:cNvSpPr>
            <a:spLocks noGrp="1"/>
          </p:cNvSpPr>
          <p:nvPr>
            <p:ph idx="1"/>
          </p:nvPr>
        </p:nvSpPr>
        <p:spPr/>
        <p:txBody>
          <a:bodyPr/>
          <a:lstStyle/>
          <a:p>
            <a:r>
              <a:rPr lang="zh-CN" altLang="en-US" dirty="0"/>
              <a:t>逆向强化学习针对的问题是从示例中学习未知的奖励函数，然后根据奖励函数的指导，得到相应策略</a:t>
            </a:r>
          </a:p>
        </p:txBody>
      </p:sp>
    </p:spTree>
    <p:extLst>
      <p:ext uri="{BB962C8B-B14F-4D97-AF65-F5344CB8AC3E}">
        <p14:creationId xmlns:p14="http://schemas.microsoft.com/office/powerpoint/2010/main" val="3654795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Learning-3  IRL in finite State Space</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4838098"/>
          </a:xfrm>
        </p:spPr>
        <p:txBody>
          <a:bodyPr>
            <a:normAutofit/>
          </a:bodyPr>
          <a:lstStyle/>
          <a:p>
            <a:r>
              <a:rPr lang="zh-CN" altLang="en-US" dirty="0"/>
              <a:t>优化问题：</a:t>
            </a:r>
            <a:endParaRPr lang="en-US" altLang="zh-CN" dirty="0"/>
          </a:p>
          <a:p>
            <a:pPr lvl="1"/>
            <a:endParaRPr lang="en-US" altLang="zh-CN" dirty="0"/>
          </a:p>
          <a:p>
            <a:endParaRPr lang="en-US" altLang="zh-CN" dirty="0"/>
          </a:p>
          <a:p>
            <a:endParaRPr lang="en-US" altLang="zh-CN" dirty="0"/>
          </a:p>
        </p:txBody>
      </p:sp>
      <p:pic>
        <p:nvPicPr>
          <p:cNvPr id="4" name="Picture 3">
            <a:extLst>
              <a:ext uri="{FF2B5EF4-FFF2-40B4-BE49-F238E27FC236}">
                <a16:creationId xmlns:a16="http://schemas.microsoft.com/office/drawing/2014/main" id="{15A97FA9-EB42-4B6E-810E-6F1AC0C98492}"/>
              </a:ext>
            </a:extLst>
          </p:cNvPr>
          <p:cNvPicPr>
            <a:picLocks noChangeAspect="1"/>
          </p:cNvPicPr>
          <p:nvPr/>
        </p:nvPicPr>
        <p:blipFill>
          <a:blip r:embed="rId3"/>
          <a:stretch>
            <a:fillRect/>
          </a:stretch>
        </p:blipFill>
        <p:spPr>
          <a:xfrm>
            <a:off x="2997361" y="2518518"/>
            <a:ext cx="5410200" cy="3505200"/>
          </a:xfrm>
          <a:prstGeom prst="rect">
            <a:avLst/>
          </a:prstGeom>
        </p:spPr>
      </p:pic>
    </p:spTree>
    <p:extLst>
      <p:ext uri="{BB962C8B-B14F-4D97-AF65-F5344CB8AC3E}">
        <p14:creationId xmlns:p14="http://schemas.microsoft.com/office/powerpoint/2010/main" val="2895824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normAutofit fontScale="90000"/>
          </a:bodyPr>
          <a:lstStyle/>
          <a:p>
            <a:r>
              <a:rPr lang="en-US" altLang="zh-CN" dirty="0"/>
              <a:t>Algorithms for Inverse Reinforcement Learning-4 Linear Function Approximation in Large State Space</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4838098"/>
          </a:xfrm>
        </p:spPr>
        <p:txBody>
          <a:bodyPr>
            <a:normAutofit/>
          </a:bodyPr>
          <a:lstStyle/>
          <a:p>
            <a:r>
              <a:rPr lang="zh-CN" altLang="en-US" dirty="0"/>
              <a:t>先把</a:t>
            </a:r>
            <a:r>
              <a:rPr lang="en-US" altLang="zh-CN" dirty="0"/>
              <a:t>R</a:t>
            </a:r>
            <a:r>
              <a:rPr lang="zh-CN" altLang="en-US" dirty="0"/>
              <a:t>作一个分解：</a:t>
            </a:r>
            <a:endParaRPr lang="en-US" altLang="zh-CN" dirty="0"/>
          </a:p>
          <a:p>
            <a:endParaRPr lang="en-US" altLang="zh-CN" dirty="0"/>
          </a:p>
          <a:p>
            <a:endParaRPr lang="en-US" altLang="zh-CN" dirty="0"/>
          </a:p>
          <a:p>
            <a:endParaRPr lang="en-US" altLang="zh-CN" dirty="0"/>
          </a:p>
          <a:p>
            <a:endParaRPr lang="en-US" altLang="zh-CN" dirty="0"/>
          </a:p>
          <a:p>
            <a:r>
              <a:rPr lang="zh-CN" altLang="en-US" dirty="0"/>
              <a:t>相应的</a:t>
            </a:r>
            <a:r>
              <a:rPr lang="en-US" altLang="zh-CN" dirty="0"/>
              <a:t>V</a:t>
            </a:r>
            <a:r>
              <a:rPr lang="zh-CN" altLang="en-US" dirty="0"/>
              <a:t>也做分解：</a:t>
            </a:r>
            <a:endParaRPr lang="en-US" altLang="zh-CN" dirty="0"/>
          </a:p>
          <a:p>
            <a:r>
              <a:rPr lang="zh-CN" altLang="en-US" dirty="0"/>
              <a:t>对于最优策略</a:t>
            </a:r>
            <a:r>
              <a:rPr lang="en-US" altLang="zh-CN" dirty="0"/>
              <a:t>a1</a:t>
            </a:r>
            <a:r>
              <a:rPr lang="zh-CN" altLang="en-US" dirty="0"/>
              <a:t>来说：</a:t>
            </a:r>
            <a:endParaRPr lang="en-US" altLang="zh-CN" dirty="0"/>
          </a:p>
          <a:p>
            <a:r>
              <a:rPr lang="zh-CN" altLang="en-US" dirty="0"/>
              <a:t>目标式：</a:t>
            </a:r>
            <a:endParaRPr lang="en-US" altLang="zh-CN" dirty="0"/>
          </a:p>
          <a:p>
            <a:endParaRPr lang="en-US" altLang="zh-CN" dirty="0"/>
          </a:p>
          <a:p>
            <a:endParaRPr lang="en-US" altLang="zh-CN" dirty="0"/>
          </a:p>
        </p:txBody>
      </p:sp>
      <p:pic>
        <p:nvPicPr>
          <p:cNvPr id="5" name="Picture 4">
            <a:extLst>
              <a:ext uri="{FF2B5EF4-FFF2-40B4-BE49-F238E27FC236}">
                <a16:creationId xmlns:a16="http://schemas.microsoft.com/office/drawing/2014/main" id="{20AF3C6D-F14C-4137-B055-66257F52B482}"/>
              </a:ext>
            </a:extLst>
          </p:cNvPr>
          <p:cNvPicPr>
            <a:picLocks noChangeAspect="1"/>
          </p:cNvPicPr>
          <p:nvPr/>
        </p:nvPicPr>
        <p:blipFill>
          <a:blip r:embed="rId3"/>
          <a:stretch>
            <a:fillRect/>
          </a:stretch>
        </p:blipFill>
        <p:spPr>
          <a:xfrm>
            <a:off x="3343275" y="2657475"/>
            <a:ext cx="5505450" cy="1543050"/>
          </a:xfrm>
          <a:prstGeom prst="rect">
            <a:avLst/>
          </a:prstGeom>
        </p:spPr>
      </p:pic>
      <p:pic>
        <p:nvPicPr>
          <p:cNvPr id="6" name="Picture 5">
            <a:extLst>
              <a:ext uri="{FF2B5EF4-FFF2-40B4-BE49-F238E27FC236}">
                <a16:creationId xmlns:a16="http://schemas.microsoft.com/office/drawing/2014/main" id="{4862B950-D719-42D6-A654-C2B09C358D0D}"/>
              </a:ext>
            </a:extLst>
          </p:cNvPr>
          <p:cNvPicPr>
            <a:picLocks noChangeAspect="1"/>
          </p:cNvPicPr>
          <p:nvPr/>
        </p:nvPicPr>
        <p:blipFill>
          <a:blip r:embed="rId4"/>
          <a:stretch>
            <a:fillRect/>
          </a:stretch>
        </p:blipFill>
        <p:spPr>
          <a:xfrm>
            <a:off x="4665980" y="4777331"/>
            <a:ext cx="4619625" cy="609600"/>
          </a:xfrm>
          <a:prstGeom prst="rect">
            <a:avLst/>
          </a:prstGeom>
        </p:spPr>
      </p:pic>
      <p:pic>
        <p:nvPicPr>
          <p:cNvPr id="7" name="Picture 6">
            <a:extLst>
              <a:ext uri="{FF2B5EF4-FFF2-40B4-BE49-F238E27FC236}">
                <a16:creationId xmlns:a16="http://schemas.microsoft.com/office/drawing/2014/main" id="{EFA035FC-FF9D-4B36-A9EB-259EB4BBA251}"/>
              </a:ext>
            </a:extLst>
          </p:cNvPr>
          <p:cNvPicPr>
            <a:picLocks noChangeAspect="1"/>
          </p:cNvPicPr>
          <p:nvPr/>
        </p:nvPicPr>
        <p:blipFill rotWithShape="1">
          <a:blip r:embed="rId5"/>
          <a:srcRect l="19663" t="-2422" r="-4503" b="5173"/>
          <a:stretch/>
        </p:blipFill>
        <p:spPr>
          <a:xfrm>
            <a:off x="4094480" y="4268845"/>
            <a:ext cx="4307205" cy="537258"/>
          </a:xfrm>
          <a:prstGeom prst="rect">
            <a:avLst/>
          </a:prstGeom>
        </p:spPr>
      </p:pic>
      <p:pic>
        <p:nvPicPr>
          <p:cNvPr id="8" name="Picture 7">
            <a:extLst>
              <a:ext uri="{FF2B5EF4-FFF2-40B4-BE49-F238E27FC236}">
                <a16:creationId xmlns:a16="http://schemas.microsoft.com/office/drawing/2014/main" id="{0ED2C1EA-B1BF-49C9-B47F-1803ED8EB0AC}"/>
              </a:ext>
            </a:extLst>
          </p:cNvPr>
          <p:cNvPicPr>
            <a:picLocks noChangeAspect="1"/>
          </p:cNvPicPr>
          <p:nvPr/>
        </p:nvPicPr>
        <p:blipFill>
          <a:blip r:embed="rId6"/>
          <a:stretch>
            <a:fillRect/>
          </a:stretch>
        </p:blipFill>
        <p:spPr>
          <a:xfrm>
            <a:off x="3343275" y="5514674"/>
            <a:ext cx="5276850" cy="1047750"/>
          </a:xfrm>
          <a:prstGeom prst="rect">
            <a:avLst/>
          </a:prstGeom>
        </p:spPr>
      </p:pic>
    </p:spTree>
    <p:extLst>
      <p:ext uri="{BB962C8B-B14F-4D97-AF65-F5344CB8AC3E}">
        <p14:creationId xmlns:p14="http://schemas.microsoft.com/office/powerpoint/2010/main" val="1921889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Learning-5 IRL from Sampled Trajectories</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zh-CN" altLang="en-US" dirty="0"/>
                  <a:t>迭代地更新</a:t>
                </a:r>
                <a14:m>
                  <m:oMath xmlns:m="http://schemas.openxmlformats.org/officeDocument/2006/math">
                    <m:r>
                      <a:rPr lang="en-US" altLang="zh-CN" b="0" i="1" smtClean="0">
                        <a:latin typeface="Cambria Math" panose="02040503050406030204" pitchFamily="18" charset="0"/>
                      </a:rPr>
                      <m:t>𝛼</m:t>
                    </m:r>
                  </m:oMath>
                </a14:m>
                <a:endParaRPr lang="en-US" altLang="zh-CN" dirty="0"/>
              </a:p>
              <a:p>
                <a:r>
                  <a:rPr lang="zh-CN" altLang="en-US" dirty="0"/>
                  <a:t>目标式是</a:t>
                </a:r>
                <a:r>
                  <a:rPr lang="en-US" altLang="zh-CN" dirty="0"/>
                  <a:t>:</a:t>
                </a:r>
              </a:p>
              <a:p>
                <a:endParaRPr lang="en-US" altLang="zh-CN" dirty="0"/>
              </a:p>
            </p:txBody>
          </p:sp>
        </mc:Choice>
        <mc:Fallback xmlns="">
          <p:sp>
            <p:nvSpPr>
              <p:cNvPr id="3" name="Content Placeholder 2">
                <a:extLst>
                  <a:ext uri="{FF2B5EF4-FFF2-40B4-BE49-F238E27FC236}">
                    <a16:creationId xmlns:a16="http://schemas.microsoft.com/office/drawing/2014/main" id="{AC57B1C7-9A03-4825-87B2-F2DE73327527}"/>
                  </a:ext>
                </a:extLst>
              </p:cNvPr>
              <p:cNvSpPr>
                <a:spLocks noGrp="1" noRot="1" noChangeAspect="1" noMove="1" noResize="1" noEditPoints="1" noAdjustHandles="1" noChangeArrowheads="1" noChangeShapeType="1" noTextEdit="1"/>
              </p:cNvSpPr>
              <p:nvPr>
                <p:ph idx="4294967295"/>
              </p:nvPr>
            </p:nvSpPr>
            <p:spPr>
              <a:xfrm>
                <a:off x="838200" y="1852069"/>
                <a:ext cx="10515600" cy="3993146"/>
              </a:xfrm>
              <a:blipFill>
                <a:blip r:embed="rId3"/>
                <a:stretch>
                  <a:fillRect l="-1043" t="-2748"/>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DA61F3EE-9ED8-4D19-B2C0-F19CBA06D509}"/>
              </a:ext>
            </a:extLst>
          </p:cNvPr>
          <p:cNvPicPr>
            <a:picLocks noChangeAspect="1"/>
          </p:cNvPicPr>
          <p:nvPr/>
        </p:nvPicPr>
        <p:blipFill>
          <a:blip r:embed="rId4"/>
          <a:stretch>
            <a:fillRect/>
          </a:stretch>
        </p:blipFill>
        <p:spPr>
          <a:xfrm>
            <a:off x="3007994" y="2984182"/>
            <a:ext cx="6888763" cy="2243138"/>
          </a:xfrm>
          <a:prstGeom prst="rect">
            <a:avLst/>
          </a:prstGeom>
        </p:spPr>
      </p:pic>
    </p:spTree>
    <p:extLst>
      <p:ext uri="{BB962C8B-B14F-4D97-AF65-F5344CB8AC3E}">
        <p14:creationId xmlns:p14="http://schemas.microsoft.com/office/powerpoint/2010/main" val="3919608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Learning-Conclusions</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en-US" altLang="zh-CN" dirty="0"/>
              <a:t>Future work</a:t>
            </a:r>
          </a:p>
          <a:p>
            <a:pPr lvl="1"/>
            <a:r>
              <a:rPr lang="en-US" altLang="zh-CN" dirty="0"/>
              <a:t>Recover “easy” reward function</a:t>
            </a:r>
          </a:p>
          <a:p>
            <a:pPr lvl="1"/>
            <a:r>
              <a:rPr lang="en-US" altLang="zh-CN" dirty="0"/>
              <a:t>Noisy in observer’s measurements </a:t>
            </a:r>
          </a:p>
          <a:p>
            <a:pPr lvl="1"/>
            <a:r>
              <a:rPr lang="en-US" altLang="zh-CN" dirty="0"/>
              <a:t>Partially observable environments</a:t>
            </a:r>
          </a:p>
          <a:p>
            <a:pPr lvl="1"/>
            <a:endParaRPr lang="en-US" altLang="zh-CN" dirty="0"/>
          </a:p>
          <a:p>
            <a:r>
              <a:rPr lang="zh-CN" altLang="en-US" dirty="0"/>
              <a:t>代码实现：</a:t>
            </a:r>
            <a:r>
              <a:rPr lang="en-US" altLang="zh-CN" dirty="0"/>
              <a:t>https://github.com/MatthewJA/Inverse-Reinforcement-Learning</a:t>
            </a:r>
          </a:p>
          <a:p>
            <a:endParaRPr lang="en-US" altLang="zh-CN" dirty="0"/>
          </a:p>
        </p:txBody>
      </p:sp>
    </p:spTree>
    <p:extLst>
      <p:ext uri="{BB962C8B-B14F-4D97-AF65-F5344CB8AC3E}">
        <p14:creationId xmlns:p14="http://schemas.microsoft.com/office/powerpoint/2010/main" val="346381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FDB5A-581E-448E-9934-57262393E5A7}"/>
              </a:ext>
            </a:extLst>
          </p:cNvPr>
          <p:cNvSpPr>
            <a:spLocks noGrp="1"/>
          </p:cNvSpPr>
          <p:nvPr>
            <p:ph type="title"/>
          </p:nvPr>
        </p:nvSpPr>
        <p:spPr/>
        <p:txBody>
          <a:bodyPr/>
          <a:lstStyle/>
          <a:p>
            <a:r>
              <a:rPr lang="zh-CN" altLang="en-US" dirty="0"/>
              <a:t>关于定义引出文章的一点总结：</a:t>
            </a:r>
          </a:p>
        </p:txBody>
      </p:sp>
    </p:spTree>
    <p:extLst>
      <p:ext uri="{BB962C8B-B14F-4D97-AF65-F5344CB8AC3E}">
        <p14:creationId xmlns:p14="http://schemas.microsoft.com/office/powerpoint/2010/main" val="941793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E3BBF-3450-4433-8EA2-4CA921A23C53}"/>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074C8337-2707-4736-9159-132D09402266}"/>
              </a:ext>
            </a:extLst>
          </p:cNvPr>
          <p:cNvSpPr>
            <a:spLocks noGrp="1"/>
          </p:cNvSpPr>
          <p:nvPr>
            <p:ph idx="1"/>
          </p:nvPr>
        </p:nvSpPr>
        <p:spPr/>
        <p:txBody>
          <a:bodyPr>
            <a:normAutofit fontScale="92500" lnSpcReduction="20000"/>
          </a:bodyPr>
          <a:lstStyle/>
          <a:p>
            <a:r>
              <a:rPr lang="en-US" altLang="zh-CN" dirty="0"/>
              <a:t>IRL –the problem of extracting  a reward function given observed optimal behavior.</a:t>
            </a:r>
            <a:r>
              <a:rPr lang="zh-CN" altLang="en-US" dirty="0"/>
              <a:t> </a:t>
            </a:r>
            <a:r>
              <a:rPr lang="en-US" altLang="zh-CN" dirty="0"/>
              <a:t>[1]</a:t>
            </a:r>
          </a:p>
          <a:p>
            <a:endParaRPr lang="en-US" altLang="zh-CN" dirty="0"/>
          </a:p>
          <a:p>
            <a:r>
              <a:rPr lang="en-US" altLang="zh-CN" dirty="0"/>
              <a:t>IRL</a:t>
            </a:r>
            <a:r>
              <a:rPr lang="zh-CN" altLang="en-US" dirty="0"/>
              <a:t>的三种基本情况：</a:t>
            </a:r>
            <a:endParaRPr lang="en-US" altLang="zh-CN" dirty="0"/>
          </a:p>
          <a:p>
            <a:r>
              <a:rPr lang="en-US" altLang="zh-CN" dirty="0"/>
              <a:t>1.entire policy</a:t>
            </a:r>
            <a:r>
              <a:rPr lang="zh-CN" altLang="en-US" dirty="0"/>
              <a:t>；</a:t>
            </a:r>
            <a:r>
              <a:rPr lang="en-US" altLang="zh-CN" dirty="0"/>
              <a:t>finite state space(tabulated );</a:t>
            </a:r>
          </a:p>
          <a:p>
            <a:r>
              <a:rPr lang="en-US" altLang="zh-CN" dirty="0"/>
              <a:t>2.entire policy; infinite state space(functional );</a:t>
            </a:r>
          </a:p>
          <a:p>
            <a:r>
              <a:rPr lang="en-US" altLang="zh-CN" dirty="0"/>
              <a:t>3.policy on through trajectories; infinite state space(functional);</a:t>
            </a:r>
          </a:p>
          <a:p>
            <a:endParaRPr lang="en-US" altLang="zh-CN" dirty="0"/>
          </a:p>
          <a:p>
            <a:r>
              <a:rPr lang="zh-CN" altLang="en-US" dirty="0"/>
              <a:t>主要处理的问题是退化</a:t>
            </a:r>
            <a:r>
              <a:rPr lang="en-US" altLang="zh-CN" dirty="0"/>
              <a:t>——degeneracy </a:t>
            </a:r>
            <a:r>
              <a:rPr lang="zh-CN" altLang="en-US" dirty="0"/>
              <a:t>， </a:t>
            </a:r>
            <a:r>
              <a:rPr lang="en-US" altLang="zh-CN" dirty="0"/>
              <a:t>the existence of a</a:t>
            </a:r>
            <a:r>
              <a:rPr lang="zh-CN" altLang="en-US" dirty="0"/>
              <a:t> </a:t>
            </a:r>
            <a:r>
              <a:rPr lang="en-US" altLang="zh-CN" dirty="0"/>
              <a:t>large set of reward functions for which the observed policy is optimal. </a:t>
            </a:r>
            <a:r>
              <a:rPr lang="zh-CN" altLang="en-US" dirty="0"/>
              <a:t>会有多个可行的回报函数都能够得到最优策略，我们如何从中选择一个最优的。</a:t>
            </a:r>
            <a:endParaRPr lang="en-US" altLang="zh-CN" dirty="0"/>
          </a:p>
          <a:p>
            <a:endParaRPr lang="zh-CN" altLang="en-US" dirty="0"/>
          </a:p>
        </p:txBody>
      </p:sp>
      <p:sp>
        <p:nvSpPr>
          <p:cNvPr id="4" name="矩形 3">
            <a:extLst>
              <a:ext uri="{FF2B5EF4-FFF2-40B4-BE49-F238E27FC236}">
                <a16:creationId xmlns:a16="http://schemas.microsoft.com/office/drawing/2014/main" id="{4B4ADA68-8A93-4E7B-BB3D-604F1FA92E48}"/>
              </a:ext>
            </a:extLst>
          </p:cNvPr>
          <p:cNvSpPr/>
          <p:nvPr/>
        </p:nvSpPr>
        <p:spPr>
          <a:xfrm>
            <a:off x="128016" y="6311900"/>
            <a:ext cx="12192000" cy="369332"/>
          </a:xfrm>
          <a:prstGeom prst="rect">
            <a:avLst/>
          </a:prstGeom>
        </p:spPr>
        <p:txBody>
          <a:bodyPr wrap="square">
            <a:spAutoFit/>
          </a:bodyPr>
          <a:lstStyle/>
          <a:p>
            <a:r>
              <a:rPr lang="en-US" altLang="zh-CN" dirty="0"/>
              <a:t>[1]Andrew  Y. Ng , Stuart Russell . Algorithms for inverse reinforcement learning[C] ICML 2000. </a:t>
            </a:r>
            <a:endParaRPr lang="zh-CN" altLang="en-US" dirty="0"/>
          </a:p>
        </p:txBody>
      </p:sp>
    </p:spTree>
    <p:extLst>
      <p:ext uri="{BB962C8B-B14F-4D97-AF65-F5344CB8AC3E}">
        <p14:creationId xmlns:p14="http://schemas.microsoft.com/office/powerpoint/2010/main" val="79993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E3BBF-3450-4433-8EA2-4CA921A23C53}"/>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074C8337-2707-4736-9159-132D09402266}"/>
              </a:ext>
            </a:extLst>
          </p:cNvPr>
          <p:cNvSpPr>
            <a:spLocks noGrp="1"/>
          </p:cNvSpPr>
          <p:nvPr>
            <p:ph idx="1"/>
          </p:nvPr>
        </p:nvSpPr>
        <p:spPr/>
        <p:txBody>
          <a:bodyPr>
            <a:normAutofit lnSpcReduction="10000"/>
          </a:bodyPr>
          <a:lstStyle/>
          <a:p>
            <a:r>
              <a:rPr lang="zh-CN" altLang="en-US" dirty="0"/>
              <a:t>文中给出两个</a:t>
            </a:r>
            <a:r>
              <a:rPr lang="en-US" altLang="zh-CN" dirty="0"/>
              <a:t>motivation</a:t>
            </a:r>
            <a:r>
              <a:rPr lang="zh-CN" altLang="en-US" dirty="0"/>
              <a:t>：</a:t>
            </a:r>
            <a:endParaRPr lang="en-US" altLang="zh-CN" dirty="0"/>
          </a:p>
          <a:p>
            <a:r>
              <a:rPr lang="en-US" altLang="zh-CN" dirty="0"/>
              <a:t>A.</a:t>
            </a:r>
            <a:r>
              <a:rPr lang="zh-CN" altLang="en-US" dirty="0"/>
              <a:t>我们对自然现象的研究中通常只把</a:t>
            </a:r>
            <a:r>
              <a:rPr lang="en-US" altLang="zh-CN" dirty="0"/>
              <a:t>reward</a:t>
            </a:r>
            <a:r>
              <a:rPr lang="zh-CN" altLang="en-US" dirty="0"/>
              <a:t> </a:t>
            </a:r>
            <a:r>
              <a:rPr lang="en-US" altLang="zh-CN" dirty="0"/>
              <a:t>function </a:t>
            </a:r>
            <a:r>
              <a:rPr lang="zh-CN" altLang="en-US" dirty="0"/>
              <a:t>固定，并假设为某个已知因素或者某些已知因素的组合。但是实际中，</a:t>
            </a:r>
            <a:r>
              <a:rPr lang="en-US" altLang="zh-CN" dirty="0"/>
              <a:t>reward function</a:t>
            </a:r>
            <a:r>
              <a:rPr lang="zh-CN" altLang="en-US" dirty="0"/>
              <a:t>是潜在的，未知的。</a:t>
            </a:r>
            <a:endParaRPr lang="en-US" altLang="zh-CN" dirty="0"/>
          </a:p>
          <a:p>
            <a:r>
              <a:rPr lang="en-US" altLang="zh-CN" dirty="0"/>
              <a:t>B. agent designer for imitation learning from other agent or human being.</a:t>
            </a:r>
          </a:p>
          <a:p>
            <a:r>
              <a:rPr lang="zh-CN" altLang="en-US" dirty="0"/>
              <a:t>基本假设：</a:t>
            </a:r>
            <a:endParaRPr lang="en-US" altLang="zh-CN" dirty="0"/>
          </a:p>
          <a:p>
            <a:r>
              <a:rPr lang="zh-CN" altLang="en-US" dirty="0"/>
              <a:t>状态动作空间</a:t>
            </a:r>
            <a:r>
              <a:rPr lang="en-US" altLang="zh-CN" dirty="0"/>
              <a:t>{S,A}</a:t>
            </a:r>
            <a:r>
              <a:rPr lang="zh-CN" altLang="en-US" dirty="0"/>
              <a:t>有限，模型（转移概率</a:t>
            </a:r>
            <a:r>
              <a:rPr lang="en-US" altLang="zh-CN" dirty="0"/>
              <a:t>P</a:t>
            </a:r>
            <a:r>
              <a:rPr lang="zh-CN" altLang="en-US" dirty="0"/>
              <a:t>）已知，最优策略</a:t>
            </a:r>
            <a:r>
              <a:rPr lang="en-US" altLang="zh-CN" dirty="0"/>
              <a:t>π</a:t>
            </a:r>
            <a:r>
              <a:rPr lang="zh-CN" altLang="en-US" dirty="0"/>
              <a:t>已知。</a:t>
            </a:r>
            <a:endParaRPr lang="en-US" altLang="zh-CN" dirty="0"/>
          </a:p>
          <a:p>
            <a:r>
              <a:rPr lang="zh-CN" altLang="en-US" dirty="0"/>
              <a:t>目标是寻找奖励函数</a:t>
            </a:r>
            <a:r>
              <a:rPr lang="en-US" altLang="zh-CN" dirty="0"/>
              <a:t>R</a:t>
            </a:r>
            <a:r>
              <a:rPr lang="zh-CN" altLang="en-US" dirty="0"/>
              <a:t>使得</a:t>
            </a:r>
            <a:r>
              <a:rPr lang="en-US" altLang="zh-CN" dirty="0"/>
              <a:t>π</a:t>
            </a:r>
            <a:r>
              <a:rPr lang="zh-CN" altLang="en-US" dirty="0"/>
              <a:t>是</a:t>
            </a:r>
            <a:r>
              <a:rPr lang="en-US" altLang="zh-CN" dirty="0"/>
              <a:t>MDP</a:t>
            </a:r>
            <a:r>
              <a:rPr lang="zh-CN" altLang="en-US" dirty="0"/>
              <a:t>（</a:t>
            </a:r>
            <a:r>
              <a:rPr lang="en-US" altLang="zh-CN" dirty="0"/>
              <a:t>S,A,P,R</a:t>
            </a:r>
            <a:r>
              <a:rPr lang="zh-CN" altLang="en-US" dirty="0"/>
              <a:t>）的最优策略。</a:t>
            </a:r>
          </a:p>
        </p:txBody>
      </p:sp>
      <p:sp>
        <p:nvSpPr>
          <p:cNvPr id="4" name="矩形 3">
            <a:extLst>
              <a:ext uri="{FF2B5EF4-FFF2-40B4-BE49-F238E27FC236}">
                <a16:creationId xmlns:a16="http://schemas.microsoft.com/office/drawing/2014/main" id="{4B4ADA68-8A93-4E7B-BB3D-604F1FA92E48}"/>
              </a:ext>
            </a:extLst>
          </p:cNvPr>
          <p:cNvSpPr/>
          <p:nvPr/>
        </p:nvSpPr>
        <p:spPr>
          <a:xfrm>
            <a:off x="128016" y="6311900"/>
            <a:ext cx="12192000" cy="369332"/>
          </a:xfrm>
          <a:prstGeom prst="rect">
            <a:avLst/>
          </a:prstGeom>
        </p:spPr>
        <p:txBody>
          <a:bodyPr wrap="square">
            <a:spAutoFit/>
          </a:bodyPr>
          <a:lstStyle/>
          <a:p>
            <a:r>
              <a:rPr lang="en-US" altLang="zh-CN" dirty="0"/>
              <a:t>[1]Andrew  Y. Ng , Stuart Russell . Algorithms for inverse reinforcement learning[C] ICML 2000. </a:t>
            </a:r>
            <a:endParaRPr lang="zh-CN" altLang="en-US" dirty="0"/>
          </a:p>
        </p:txBody>
      </p:sp>
    </p:spTree>
    <p:extLst>
      <p:ext uri="{BB962C8B-B14F-4D97-AF65-F5344CB8AC3E}">
        <p14:creationId xmlns:p14="http://schemas.microsoft.com/office/powerpoint/2010/main" val="3388476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ECC66-6D16-4F2B-A801-9CFFF348CBA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1ACD6596-5F9C-41AB-94A6-021A96CE46F7}"/>
              </a:ext>
            </a:extLst>
          </p:cNvPr>
          <p:cNvSpPr>
            <a:spLocks noGrp="1"/>
          </p:cNvSpPr>
          <p:nvPr>
            <p:ph idx="1"/>
          </p:nvPr>
        </p:nvSpPr>
        <p:spPr>
          <a:xfrm>
            <a:off x="838200" y="1825624"/>
            <a:ext cx="10515600" cy="4849495"/>
          </a:xfrm>
        </p:spPr>
        <p:txBody>
          <a:bodyPr>
            <a:normAutofit/>
          </a:bodyPr>
          <a:lstStyle/>
          <a:p>
            <a:r>
              <a:rPr lang="zh-CN" altLang="en-US" dirty="0"/>
              <a:t>在上一页条件下，得到定理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这个定理表明只要满足这个约束的</a:t>
            </a:r>
            <a:r>
              <a:rPr lang="en-US" altLang="zh-CN" dirty="0"/>
              <a:t>R</a:t>
            </a:r>
            <a:r>
              <a:rPr lang="zh-CN" altLang="en-US" dirty="0"/>
              <a:t>都能够使得已知的</a:t>
            </a:r>
            <a:r>
              <a:rPr lang="en-US" altLang="zh-CN" dirty="0"/>
              <a:t>π</a:t>
            </a:r>
            <a:r>
              <a:rPr lang="zh-CN" altLang="en-US" dirty="0"/>
              <a:t>成为最优策略</a:t>
            </a:r>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A2D3EEB1-6493-4659-9FBE-45D3AAC77E8C}"/>
              </a:ext>
            </a:extLst>
          </p:cNvPr>
          <p:cNvPicPr>
            <a:picLocks noChangeAspect="1"/>
          </p:cNvPicPr>
          <p:nvPr/>
        </p:nvPicPr>
        <p:blipFill>
          <a:blip r:embed="rId3"/>
          <a:stretch>
            <a:fillRect/>
          </a:stretch>
        </p:blipFill>
        <p:spPr>
          <a:xfrm>
            <a:off x="2328862" y="2634456"/>
            <a:ext cx="7534275" cy="2733675"/>
          </a:xfrm>
          <a:prstGeom prst="rect">
            <a:avLst/>
          </a:prstGeom>
        </p:spPr>
      </p:pic>
    </p:spTree>
    <p:extLst>
      <p:ext uri="{BB962C8B-B14F-4D97-AF65-F5344CB8AC3E}">
        <p14:creationId xmlns:p14="http://schemas.microsoft.com/office/powerpoint/2010/main" val="138384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ECC66-6D16-4F2B-A801-9CFFF348CBA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1ACD6596-5F9C-41AB-94A6-021A96CE46F7}"/>
              </a:ext>
            </a:extLst>
          </p:cNvPr>
          <p:cNvSpPr>
            <a:spLocks noGrp="1"/>
          </p:cNvSpPr>
          <p:nvPr>
            <p:ph idx="1"/>
          </p:nvPr>
        </p:nvSpPr>
        <p:spPr>
          <a:xfrm>
            <a:off x="838200" y="1825624"/>
            <a:ext cx="10515600" cy="4849495"/>
          </a:xfrm>
        </p:spPr>
        <p:txBody>
          <a:bodyPr>
            <a:normAutofit/>
          </a:bodyPr>
          <a:lstStyle/>
          <a:p>
            <a:r>
              <a:rPr lang="zh-CN" altLang="en-US" dirty="0"/>
              <a:t>在众多可行的</a:t>
            </a:r>
            <a:r>
              <a:rPr lang="en-US" altLang="zh-CN" dirty="0"/>
              <a:t>R</a:t>
            </a:r>
            <a:r>
              <a:rPr lang="zh-CN" altLang="en-US" dirty="0"/>
              <a:t>中去寻找一个最优的，需要给出一些评价标准：</a:t>
            </a:r>
            <a:endParaRPr lang="en-US" altLang="zh-CN" dirty="0"/>
          </a:p>
          <a:p>
            <a:r>
              <a:rPr lang="en-US" altLang="zh-CN" dirty="0"/>
              <a:t>A.</a:t>
            </a:r>
            <a:r>
              <a:rPr lang="zh-CN" altLang="en-US" dirty="0"/>
              <a:t>最优策略和次优策略之间的距离：</a:t>
            </a:r>
            <a:endParaRPr lang="en-US" altLang="zh-CN" dirty="0"/>
          </a:p>
          <a:p>
            <a:endParaRPr lang="en-US" altLang="zh-CN" dirty="0"/>
          </a:p>
          <a:p>
            <a:endParaRPr lang="en-US" altLang="zh-CN" dirty="0"/>
          </a:p>
          <a:p>
            <a:endParaRPr lang="en-US" altLang="zh-CN" dirty="0"/>
          </a:p>
          <a:p>
            <a:endParaRPr lang="en-US" altLang="zh-CN" dirty="0"/>
          </a:p>
          <a:p>
            <a:r>
              <a:rPr lang="en-US" altLang="zh-CN" dirty="0"/>
              <a:t>B. R</a:t>
            </a:r>
            <a:r>
              <a:rPr lang="zh-CN" altLang="en-US" dirty="0"/>
              <a:t>尽量稀疏：</a:t>
            </a:r>
            <a:endParaRPr lang="en-US" altLang="zh-CN" dirty="0"/>
          </a:p>
          <a:p>
            <a:endParaRPr lang="en-US" altLang="zh-CN" dirty="0"/>
          </a:p>
          <a:p>
            <a:endParaRPr lang="en-US" altLang="zh-CN" dirty="0"/>
          </a:p>
          <a:p>
            <a:endParaRPr lang="en-US" altLang="zh-CN" dirty="0"/>
          </a:p>
          <a:p>
            <a:endParaRPr lang="zh-CN" altLang="en-US" dirty="0"/>
          </a:p>
        </p:txBody>
      </p:sp>
      <p:pic>
        <p:nvPicPr>
          <p:cNvPr id="6" name="图片 5">
            <a:extLst>
              <a:ext uri="{FF2B5EF4-FFF2-40B4-BE49-F238E27FC236}">
                <a16:creationId xmlns:a16="http://schemas.microsoft.com/office/drawing/2014/main" id="{99412950-5AC4-4CB8-8AAA-552944BC79A3}"/>
              </a:ext>
            </a:extLst>
          </p:cNvPr>
          <p:cNvPicPr>
            <a:picLocks noChangeAspect="1"/>
          </p:cNvPicPr>
          <p:nvPr/>
        </p:nvPicPr>
        <p:blipFill>
          <a:blip r:embed="rId3"/>
          <a:stretch>
            <a:fillRect/>
          </a:stretch>
        </p:blipFill>
        <p:spPr>
          <a:xfrm>
            <a:off x="1538287" y="2730817"/>
            <a:ext cx="7286625" cy="1762125"/>
          </a:xfrm>
          <a:prstGeom prst="rect">
            <a:avLst/>
          </a:prstGeom>
        </p:spPr>
      </p:pic>
      <p:pic>
        <p:nvPicPr>
          <p:cNvPr id="7" name="图片 6">
            <a:extLst>
              <a:ext uri="{FF2B5EF4-FFF2-40B4-BE49-F238E27FC236}">
                <a16:creationId xmlns:a16="http://schemas.microsoft.com/office/drawing/2014/main" id="{C742C90B-1932-4223-AA03-8EA9E58891F4}"/>
              </a:ext>
            </a:extLst>
          </p:cNvPr>
          <p:cNvPicPr>
            <a:picLocks noChangeAspect="1"/>
          </p:cNvPicPr>
          <p:nvPr/>
        </p:nvPicPr>
        <p:blipFill>
          <a:blip r:embed="rId4"/>
          <a:stretch>
            <a:fillRect/>
          </a:stretch>
        </p:blipFill>
        <p:spPr>
          <a:xfrm>
            <a:off x="4118038" y="5802058"/>
            <a:ext cx="1285875" cy="447675"/>
          </a:xfrm>
          <a:prstGeom prst="rect">
            <a:avLst/>
          </a:prstGeom>
        </p:spPr>
      </p:pic>
    </p:spTree>
    <p:extLst>
      <p:ext uri="{BB962C8B-B14F-4D97-AF65-F5344CB8AC3E}">
        <p14:creationId xmlns:p14="http://schemas.microsoft.com/office/powerpoint/2010/main" val="510584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12236-6293-4619-A4DB-E726642562F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E1F732-C5AE-4879-975C-C33E3853CB9F}"/>
              </a:ext>
            </a:extLst>
          </p:cNvPr>
          <p:cNvSpPr>
            <a:spLocks noGrp="1"/>
          </p:cNvSpPr>
          <p:nvPr>
            <p:ph idx="1"/>
          </p:nvPr>
        </p:nvSpPr>
        <p:spPr/>
        <p:txBody>
          <a:bodyPr/>
          <a:lstStyle/>
          <a:p>
            <a:r>
              <a:rPr lang="en-US" altLang="zh-CN" dirty="0"/>
              <a:t>1.entire policy</a:t>
            </a:r>
            <a:r>
              <a:rPr lang="zh-CN" altLang="en-US" dirty="0"/>
              <a:t>；</a:t>
            </a:r>
            <a:r>
              <a:rPr lang="en-US" altLang="zh-CN" dirty="0"/>
              <a:t>finite state space(tabulated );</a:t>
            </a:r>
            <a:endParaRPr lang="zh-CN" altLang="en-US" dirty="0"/>
          </a:p>
        </p:txBody>
      </p:sp>
      <p:pic>
        <p:nvPicPr>
          <p:cNvPr id="4" name="图片 3">
            <a:extLst>
              <a:ext uri="{FF2B5EF4-FFF2-40B4-BE49-F238E27FC236}">
                <a16:creationId xmlns:a16="http://schemas.microsoft.com/office/drawing/2014/main" id="{7345C815-2DF9-4D51-AD5A-90CA3059B95F}"/>
              </a:ext>
            </a:extLst>
          </p:cNvPr>
          <p:cNvPicPr>
            <a:picLocks noChangeAspect="1"/>
          </p:cNvPicPr>
          <p:nvPr/>
        </p:nvPicPr>
        <p:blipFill>
          <a:blip r:embed="rId3"/>
          <a:stretch>
            <a:fillRect/>
          </a:stretch>
        </p:blipFill>
        <p:spPr>
          <a:xfrm>
            <a:off x="2617470" y="2782094"/>
            <a:ext cx="6591300" cy="2438400"/>
          </a:xfrm>
          <a:prstGeom prst="rect">
            <a:avLst/>
          </a:prstGeom>
        </p:spPr>
      </p:pic>
    </p:spTree>
    <p:extLst>
      <p:ext uri="{BB962C8B-B14F-4D97-AF65-F5344CB8AC3E}">
        <p14:creationId xmlns:p14="http://schemas.microsoft.com/office/powerpoint/2010/main" val="2576285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551AB-2DF1-47CA-9C95-7E8EFFCA80F0}"/>
              </a:ext>
            </a:extLst>
          </p:cNvPr>
          <p:cNvSpPr>
            <a:spLocks noGrp="1"/>
          </p:cNvSpPr>
          <p:nvPr>
            <p:ph type="title"/>
          </p:nvPr>
        </p:nvSpPr>
        <p:spPr/>
        <p:txBody>
          <a:bodyPr/>
          <a:lstStyle/>
          <a:p>
            <a:r>
              <a:rPr lang="en-US" altLang="zh-CN" dirty="0"/>
              <a:t>list</a:t>
            </a:r>
            <a:endParaRPr lang="zh-CN" altLang="en-US" dirty="0"/>
          </a:p>
        </p:txBody>
      </p:sp>
      <p:sp>
        <p:nvSpPr>
          <p:cNvPr id="3" name="内容占位符 2">
            <a:extLst>
              <a:ext uri="{FF2B5EF4-FFF2-40B4-BE49-F238E27FC236}">
                <a16:creationId xmlns:a16="http://schemas.microsoft.com/office/drawing/2014/main" id="{7562FFF8-9142-4C28-A645-28FE9304D260}"/>
              </a:ext>
            </a:extLst>
          </p:cNvPr>
          <p:cNvSpPr>
            <a:spLocks noGrp="1"/>
          </p:cNvSpPr>
          <p:nvPr>
            <p:ph idx="1"/>
          </p:nvPr>
        </p:nvSpPr>
        <p:spPr>
          <a:xfrm>
            <a:off x="838200" y="1423851"/>
            <a:ext cx="10515600" cy="4753112"/>
          </a:xfrm>
        </p:spPr>
        <p:txBody>
          <a:bodyPr>
            <a:normAutofit fontScale="25000" lnSpcReduction="20000"/>
          </a:bodyPr>
          <a:lstStyle/>
          <a:p>
            <a:r>
              <a:rPr lang="zh-CN" altLang="en-US" sz="6400" dirty="0">
                <a:hlinkClick r:id="rId2" action="ppaction://hlinksldjump"/>
              </a:rPr>
              <a:t>基本分类方法</a:t>
            </a:r>
            <a:endParaRPr lang="en-US" altLang="zh-CN" sz="6400" dirty="0"/>
          </a:p>
          <a:p>
            <a:r>
              <a:rPr lang="zh-CN" altLang="en-US" sz="6400" dirty="0">
                <a:hlinkClick r:id="rId3" action="ppaction://hlinksldjump"/>
              </a:rPr>
              <a:t>基本定义</a:t>
            </a:r>
            <a:endParaRPr lang="en-US" altLang="zh-CN" sz="6400" dirty="0"/>
          </a:p>
          <a:p>
            <a:r>
              <a:rPr lang="en-US" altLang="zh-CN" sz="6400" dirty="0">
                <a:hlinkClick r:id="rId4" action="ppaction://hlinksldjump"/>
              </a:rPr>
              <a:t>Algorithms for Inverse Reinforcement Learning.</a:t>
            </a:r>
            <a:endParaRPr lang="en-US" altLang="zh-CN" sz="6400" dirty="0"/>
          </a:p>
          <a:p>
            <a:r>
              <a:rPr lang="zh-CN" altLang="en-US" sz="6400" dirty="0">
                <a:hlinkClick r:id="rId5" action="ppaction://hlinksldjump"/>
              </a:rPr>
              <a:t>学徒学习</a:t>
            </a:r>
            <a:endParaRPr lang="en-US" altLang="zh-CN" sz="6400" dirty="0"/>
          </a:p>
          <a:p>
            <a:r>
              <a:rPr lang="en-US" altLang="zh-CN" sz="6400" dirty="0">
                <a:hlinkClick r:id="rId6" action="ppaction://hlinksldjump"/>
              </a:rPr>
              <a:t>Maximum Margin Planning</a:t>
            </a:r>
            <a:endParaRPr lang="en-US" altLang="zh-CN" sz="6400" dirty="0"/>
          </a:p>
          <a:p>
            <a:r>
              <a:rPr lang="zh-CN" altLang="en-US" sz="6400" dirty="0"/>
              <a:t>基于概率模型</a:t>
            </a:r>
            <a:endParaRPr lang="en-US" altLang="zh-CN" sz="6400" dirty="0"/>
          </a:p>
          <a:p>
            <a:r>
              <a:rPr lang="en-US" altLang="zh-CN" sz="6400" dirty="0">
                <a:hlinkClick r:id="rId7" action="ppaction://hlinksldjump"/>
              </a:rPr>
              <a:t>A:Maximum Entropy Inverse Reinforcement Learning</a:t>
            </a:r>
            <a:endParaRPr lang="en-US" altLang="zh-CN" sz="6400" dirty="0"/>
          </a:p>
          <a:p>
            <a:r>
              <a:rPr lang="en-US" altLang="zh-CN" sz="6400" dirty="0">
                <a:hlinkClick r:id="rId8" action="ppaction://hlinksldjump"/>
              </a:rPr>
              <a:t>B:Relative Entropy Inverse Reinforcement Learning</a:t>
            </a:r>
            <a:endParaRPr lang="en-US" altLang="zh-CN" sz="6400" dirty="0"/>
          </a:p>
          <a:p>
            <a:r>
              <a:rPr lang="en-US" altLang="zh-CN" sz="6400" dirty="0">
                <a:hlinkClick r:id="rId9" action="ppaction://hlinksldjump"/>
              </a:rPr>
              <a:t>C. Generative Adversarial Imitation Learning[1](GAIL= &gt;GAN+IRL</a:t>
            </a:r>
            <a:r>
              <a:rPr lang="en-US" altLang="zh-CN" sz="6400" dirty="0"/>
              <a:t>)</a:t>
            </a:r>
          </a:p>
          <a:p>
            <a:r>
              <a:rPr lang="en-US" altLang="zh-CN" sz="6400" dirty="0">
                <a:hlinkClick r:id="rId10" action="ppaction://hlinksldjump"/>
              </a:rPr>
              <a:t>Robust imitation of diverse behaviors</a:t>
            </a:r>
            <a:r>
              <a:rPr lang="zh-CN" altLang="en-US" sz="6400" dirty="0">
                <a:hlinkClick r:id="rId10" action="ppaction://hlinksldjump"/>
              </a:rPr>
              <a:t>（</a:t>
            </a:r>
            <a:r>
              <a:rPr lang="en-US" altLang="zh-CN" sz="6400" dirty="0">
                <a:hlinkClick r:id="rId10" action="ppaction://hlinksldjump"/>
              </a:rPr>
              <a:t>VAE +GAN +IRL)</a:t>
            </a:r>
            <a:endParaRPr lang="en-US" altLang="zh-CN" sz="6400" dirty="0"/>
          </a:p>
          <a:p>
            <a:r>
              <a:rPr lang="en-US" altLang="zh-CN" sz="6400" dirty="0">
                <a:hlinkClick r:id="rId11" action="ppaction://hlinksldjump"/>
              </a:rPr>
              <a:t>DQFD</a:t>
            </a:r>
            <a:endParaRPr lang="en-US" altLang="zh-CN" sz="6400" dirty="0"/>
          </a:p>
          <a:p>
            <a:r>
              <a:rPr lang="zh-CN" altLang="en-US" sz="6400" dirty="0"/>
              <a:t>延申</a:t>
            </a:r>
            <a:endParaRPr lang="en-US" altLang="zh-CN" sz="6400" dirty="0"/>
          </a:p>
          <a:p>
            <a:r>
              <a:rPr lang="en-US" altLang="zh-CN" sz="6400" dirty="0">
                <a:hlinkClick r:id="rId12" action="ppaction://hlinksldjump"/>
              </a:rPr>
              <a:t>Observe and Look Further: Achieving Consistent Performance on Atari</a:t>
            </a:r>
            <a:endParaRPr lang="en-US" altLang="zh-CN" sz="6400" dirty="0"/>
          </a:p>
          <a:p>
            <a:r>
              <a:rPr lang="en-US" altLang="zh-CN" sz="6400" dirty="0">
                <a:hlinkClick r:id="rId13" action="ppaction://hlinksldjump"/>
              </a:rPr>
              <a:t>Learning Montezuma’s Revenge from a Single Demonstration</a:t>
            </a:r>
            <a:endParaRPr lang="en-US" altLang="zh-CN" sz="6400" dirty="0"/>
          </a:p>
          <a:p>
            <a:r>
              <a:rPr lang="en-US" altLang="zh-CN" sz="6400" dirty="0">
                <a:hlinkClick r:id="rId14" action="ppaction://hlinksldjump"/>
              </a:rPr>
              <a:t>Reinforcement Learning from Imperfect Demonstrations</a:t>
            </a:r>
            <a:endParaRPr lang="en-US" altLang="zh-CN" sz="6400" dirty="0"/>
          </a:p>
          <a:p>
            <a:r>
              <a:rPr lang="en-US" altLang="zh-CN" sz="6400" dirty="0">
                <a:hlinkClick r:id="rId15" action="ppaction://hlinksldjump"/>
              </a:rPr>
              <a:t>One-shot imitation learning</a:t>
            </a:r>
            <a:endParaRPr lang="en-US" altLang="zh-CN" sz="6400" dirty="0"/>
          </a:p>
          <a:p>
            <a:r>
              <a:rPr lang="en-US" altLang="zh-CN" sz="6400" dirty="0">
                <a:hlinkClick r:id="rId16" action="ppaction://hlinksldjump"/>
              </a:rPr>
              <a:t>Meta Inverse Reinforcement Learning</a:t>
            </a:r>
            <a:endParaRPr lang="en-US" altLang="zh-CN" sz="6400" dirty="0"/>
          </a:p>
          <a:p>
            <a:endParaRPr lang="en-US" altLang="zh-CN" dirty="0"/>
          </a:p>
          <a:p>
            <a:endParaRPr lang="zh-CN" altLang="en-US" dirty="0"/>
          </a:p>
        </p:txBody>
      </p:sp>
    </p:spTree>
    <p:extLst>
      <p:ext uri="{BB962C8B-B14F-4D97-AF65-F5344CB8AC3E}">
        <p14:creationId xmlns:p14="http://schemas.microsoft.com/office/powerpoint/2010/main" val="3944106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12236-6293-4619-A4DB-E726642562F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E1F732-C5AE-4879-975C-C33E3853CB9F}"/>
              </a:ext>
            </a:extLst>
          </p:cNvPr>
          <p:cNvSpPr>
            <a:spLocks noGrp="1"/>
          </p:cNvSpPr>
          <p:nvPr>
            <p:ph idx="1"/>
          </p:nvPr>
        </p:nvSpPr>
        <p:spPr/>
        <p:txBody>
          <a:bodyPr/>
          <a:lstStyle/>
          <a:p>
            <a:r>
              <a:rPr lang="en-US" altLang="zh-CN" dirty="0"/>
              <a:t> 2.entire policy; infinite state space(functional );</a:t>
            </a:r>
          </a:p>
          <a:p>
            <a:endParaRPr lang="en-US" altLang="zh-CN" dirty="0"/>
          </a:p>
          <a:p>
            <a:endParaRPr lang="zh-CN" altLang="en-US" dirty="0"/>
          </a:p>
        </p:txBody>
      </p:sp>
      <p:pic>
        <p:nvPicPr>
          <p:cNvPr id="5" name="图片 4">
            <a:extLst>
              <a:ext uri="{FF2B5EF4-FFF2-40B4-BE49-F238E27FC236}">
                <a16:creationId xmlns:a16="http://schemas.microsoft.com/office/drawing/2014/main" id="{E40A05E2-3054-419B-993D-3279D33F47CA}"/>
              </a:ext>
            </a:extLst>
          </p:cNvPr>
          <p:cNvPicPr>
            <a:picLocks noChangeAspect="1"/>
          </p:cNvPicPr>
          <p:nvPr/>
        </p:nvPicPr>
        <p:blipFill>
          <a:blip r:embed="rId3"/>
          <a:stretch>
            <a:fillRect/>
          </a:stretch>
        </p:blipFill>
        <p:spPr>
          <a:xfrm>
            <a:off x="2914650" y="2957512"/>
            <a:ext cx="6362700" cy="942975"/>
          </a:xfrm>
          <a:prstGeom prst="rect">
            <a:avLst/>
          </a:prstGeom>
        </p:spPr>
      </p:pic>
      <p:pic>
        <p:nvPicPr>
          <p:cNvPr id="6" name="图片 5">
            <a:extLst>
              <a:ext uri="{FF2B5EF4-FFF2-40B4-BE49-F238E27FC236}">
                <a16:creationId xmlns:a16="http://schemas.microsoft.com/office/drawing/2014/main" id="{6872EFA0-A127-45E8-A52C-52B1AE83AF03}"/>
              </a:ext>
            </a:extLst>
          </p:cNvPr>
          <p:cNvPicPr>
            <a:picLocks noChangeAspect="1"/>
          </p:cNvPicPr>
          <p:nvPr/>
        </p:nvPicPr>
        <p:blipFill>
          <a:blip r:embed="rId4"/>
          <a:stretch>
            <a:fillRect/>
          </a:stretch>
        </p:blipFill>
        <p:spPr>
          <a:xfrm>
            <a:off x="2476500" y="2438400"/>
            <a:ext cx="7239000" cy="1981200"/>
          </a:xfrm>
          <a:prstGeom prst="rect">
            <a:avLst/>
          </a:prstGeom>
        </p:spPr>
      </p:pic>
      <p:pic>
        <p:nvPicPr>
          <p:cNvPr id="7" name="图片 6">
            <a:extLst>
              <a:ext uri="{FF2B5EF4-FFF2-40B4-BE49-F238E27FC236}">
                <a16:creationId xmlns:a16="http://schemas.microsoft.com/office/drawing/2014/main" id="{CC66AA49-F20C-483F-9CFF-70576184C438}"/>
              </a:ext>
            </a:extLst>
          </p:cNvPr>
          <p:cNvPicPr>
            <a:picLocks noChangeAspect="1"/>
          </p:cNvPicPr>
          <p:nvPr/>
        </p:nvPicPr>
        <p:blipFill>
          <a:blip r:embed="rId5"/>
          <a:stretch>
            <a:fillRect/>
          </a:stretch>
        </p:blipFill>
        <p:spPr>
          <a:xfrm>
            <a:off x="4715065" y="5107781"/>
            <a:ext cx="2066925" cy="381000"/>
          </a:xfrm>
          <a:prstGeom prst="rect">
            <a:avLst/>
          </a:prstGeom>
        </p:spPr>
      </p:pic>
    </p:spTree>
    <p:extLst>
      <p:ext uri="{BB962C8B-B14F-4D97-AF65-F5344CB8AC3E}">
        <p14:creationId xmlns:p14="http://schemas.microsoft.com/office/powerpoint/2010/main" val="726931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12236-6293-4619-A4DB-E726642562F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E1F732-C5AE-4879-975C-C33E3853CB9F}"/>
              </a:ext>
            </a:extLst>
          </p:cNvPr>
          <p:cNvSpPr>
            <a:spLocks noGrp="1"/>
          </p:cNvSpPr>
          <p:nvPr>
            <p:ph idx="1"/>
          </p:nvPr>
        </p:nvSpPr>
        <p:spPr/>
        <p:txBody>
          <a:bodyPr/>
          <a:lstStyle/>
          <a:p>
            <a:r>
              <a:rPr lang="en-US" altLang="zh-CN" dirty="0"/>
              <a:t> 2.entire policy; infinite state space(functional );——</a:t>
            </a:r>
            <a:r>
              <a:rPr lang="zh-CN" altLang="en-US" dirty="0"/>
              <a:t>学徒学习</a:t>
            </a:r>
            <a:r>
              <a:rPr lang="en-US" altLang="zh-CN" dirty="0"/>
              <a:t>[1]</a:t>
            </a:r>
          </a:p>
          <a:p>
            <a:endParaRPr lang="en-US" altLang="zh-CN" dirty="0"/>
          </a:p>
          <a:p>
            <a:endParaRPr lang="zh-CN" altLang="en-US" dirty="0"/>
          </a:p>
        </p:txBody>
      </p:sp>
      <p:pic>
        <p:nvPicPr>
          <p:cNvPr id="5" name="图片 4">
            <a:extLst>
              <a:ext uri="{FF2B5EF4-FFF2-40B4-BE49-F238E27FC236}">
                <a16:creationId xmlns:a16="http://schemas.microsoft.com/office/drawing/2014/main" id="{E40A05E2-3054-419B-993D-3279D33F47CA}"/>
              </a:ext>
            </a:extLst>
          </p:cNvPr>
          <p:cNvPicPr>
            <a:picLocks noChangeAspect="1"/>
          </p:cNvPicPr>
          <p:nvPr/>
        </p:nvPicPr>
        <p:blipFill>
          <a:blip r:embed="rId3"/>
          <a:stretch>
            <a:fillRect/>
          </a:stretch>
        </p:blipFill>
        <p:spPr>
          <a:xfrm>
            <a:off x="2914650" y="2957512"/>
            <a:ext cx="6362700" cy="942975"/>
          </a:xfrm>
          <a:prstGeom prst="rect">
            <a:avLst/>
          </a:prstGeom>
        </p:spPr>
      </p:pic>
      <p:pic>
        <p:nvPicPr>
          <p:cNvPr id="6" name="图片 5">
            <a:extLst>
              <a:ext uri="{FF2B5EF4-FFF2-40B4-BE49-F238E27FC236}">
                <a16:creationId xmlns:a16="http://schemas.microsoft.com/office/drawing/2014/main" id="{6872EFA0-A127-45E8-A52C-52B1AE83AF03}"/>
              </a:ext>
            </a:extLst>
          </p:cNvPr>
          <p:cNvPicPr>
            <a:picLocks noChangeAspect="1"/>
          </p:cNvPicPr>
          <p:nvPr/>
        </p:nvPicPr>
        <p:blipFill>
          <a:blip r:embed="rId4"/>
          <a:stretch>
            <a:fillRect/>
          </a:stretch>
        </p:blipFill>
        <p:spPr>
          <a:xfrm>
            <a:off x="2476500" y="2438400"/>
            <a:ext cx="7239000" cy="1981200"/>
          </a:xfrm>
          <a:prstGeom prst="rect">
            <a:avLst/>
          </a:prstGeom>
        </p:spPr>
      </p:pic>
      <p:pic>
        <p:nvPicPr>
          <p:cNvPr id="7" name="图片 6">
            <a:extLst>
              <a:ext uri="{FF2B5EF4-FFF2-40B4-BE49-F238E27FC236}">
                <a16:creationId xmlns:a16="http://schemas.microsoft.com/office/drawing/2014/main" id="{CC66AA49-F20C-483F-9CFF-70576184C438}"/>
              </a:ext>
            </a:extLst>
          </p:cNvPr>
          <p:cNvPicPr>
            <a:picLocks noChangeAspect="1"/>
          </p:cNvPicPr>
          <p:nvPr/>
        </p:nvPicPr>
        <p:blipFill>
          <a:blip r:embed="rId5"/>
          <a:stretch>
            <a:fillRect/>
          </a:stretch>
        </p:blipFill>
        <p:spPr>
          <a:xfrm>
            <a:off x="4715065" y="5107781"/>
            <a:ext cx="2066925" cy="381000"/>
          </a:xfrm>
          <a:prstGeom prst="rect">
            <a:avLst/>
          </a:prstGeom>
        </p:spPr>
      </p:pic>
      <p:sp>
        <p:nvSpPr>
          <p:cNvPr id="4" name="矩形 3">
            <a:extLst>
              <a:ext uri="{FF2B5EF4-FFF2-40B4-BE49-F238E27FC236}">
                <a16:creationId xmlns:a16="http://schemas.microsoft.com/office/drawing/2014/main" id="{73DEDC5B-536C-4A79-89AD-6D617F559BD4}"/>
              </a:ext>
            </a:extLst>
          </p:cNvPr>
          <p:cNvSpPr/>
          <p:nvPr/>
        </p:nvSpPr>
        <p:spPr>
          <a:xfrm>
            <a:off x="256032" y="6049744"/>
            <a:ext cx="11387328" cy="369332"/>
          </a:xfrm>
          <a:prstGeom prst="rect">
            <a:avLst/>
          </a:prstGeom>
        </p:spPr>
        <p:txBody>
          <a:bodyPr wrap="square">
            <a:spAutoFit/>
          </a:bodyPr>
          <a:lstStyle/>
          <a:p>
            <a:r>
              <a:rPr lang="en-US" altLang="zh-CN" dirty="0"/>
              <a:t>[1] </a:t>
            </a:r>
            <a:r>
              <a:rPr lang="en-US" altLang="zh-CN" dirty="0" err="1"/>
              <a:t>Abbeel</a:t>
            </a:r>
            <a:r>
              <a:rPr lang="en-US" altLang="zh-CN" dirty="0"/>
              <a:t> P , Ng A Y . Apprenticeship learning via inverse reinforcement learning[C]// ICML 2004.</a:t>
            </a:r>
          </a:p>
        </p:txBody>
      </p:sp>
    </p:spTree>
    <p:extLst>
      <p:ext uri="{BB962C8B-B14F-4D97-AF65-F5344CB8AC3E}">
        <p14:creationId xmlns:p14="http://schemas.microsoft.com/office/powerpoint/2010/main" val="2306278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9CB2E-0470-44FD-BE04-7C505916F7AD}"/>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1CADC585-8E90-49ED-8B5C-9B6717EDC54A}"/>
              </a:ext>
            </a:extLst>
          </p:cNvPr>
          <p:cNvSpPr>
            <a:spLocks noGrp="1"/>
          </p:cNvSpPr>
          <p:nvPr>
            <p:ph idx="1"/>
          </p:nvPr>
        </p:nvSpPr>
        <p:spPr/>
        <p:txBody>
          <a:bodyPr/>
          <a:lstStyle/>
          <a:p>
            <a:r>
              <a:rPr lang="zh-CN" altLang="en-US" dirty="0"/>
              <a:t>值函数的线性组合形式：</a:t>
            </a:r>
            <a:endParaRPr lang="en-US" altLang="zh-CN" dirty="0"/>
          </a:p>
          <a:p>
            <a:endParaRPr lang="zh-CN" altLang="en-US" dirty="0"/>
          </a:p>
        </p:txBody>
      </p:sp>
      <p:pic>
        <p:nvPicPr>
          <p:cNvPr id="4" name="图片 3">
            <a:extLst>
              <a:ext uri="{FF2B5EF4-FFF2-40B4-BE49-F238E27FC236}">
                <a16:creationId xmlns:a16="http://schemas.microsoft.com/office/drawing/2014/main" id="{EB2998D7-C4CB-4820-877C-0D57FF082A90}"/>
              </a:ext>
            </a:extLst>
          </p:cNvPr>
          <p:cNvPicPr>
            <a:picLocks noChangeAspect="1"/>
          </p:cNvPicPr>
          <p:nvPr/>
        </p:nvPicPr>
        <p:blipFill>
          <a:blip r:embed="rId3"/>
          <a:stretch>
            <a:fillRect/>
          </a:stretch>
        </p:blipFill>
        <p:spPr>
          <a:xfrm>
            <a:off x="3067050" y="2652712"/>
            <a:ext cx="6057900" cy="1552575"/>
          </a:xfrm>
          <a:prstGeom prst="rect">
            <a:avLst/>
          </a:prstGeom>
        </p:spPr>
      </p:pic>
      <p:pic>
        <p:nvPicPr>
          <p:cNvPr id="5" name="图片 4">
            <a:extLst>
              <a:ext uri="{FF2B5EF4-FFF2-40B4-BE49-F238E27FC236}">
                <a16:creationId xmlns:a16="http://schemas.microsoft.com/office/drawing/2014/main" id="{172FBEAB-3CC1-49A5-BC3D-02B07CDB5159}"/>
              </a:ext>
            </a:extLst>
          </p:cNvPr>
          <p:cNvPicPr>
            <a:picLocks noChangeAspect="1"/>
          </p:cNvPicPr>
          <p:nvPr/>
        </p:nvPicPr>
        <p:blipFill>
          <a:blip r:embed="rId4"/>
          <a:stretch>
            <a:fillRect/>
          </a:stretch>
        </p:blipFill>
        <p:spPr>
          <a:xfrm>
            <a:off x="3322320" y="4205287"/>
            <a:ext cx="5162550" cy="552450"/>
          </a:xfrm>
          <a:prstGeom prst="rect">
            <a:avLst/>
          </a:prstGeom>
        </p:spPr>
      </p:pic>
      <p:pic>
        <p:nvPicPr>
          <p:cNvPr id="6" name="图片 5">
            <a:extLst>
              <a:ext uri="{FF2B5EF4-FFF2-40B4-BE49-F238E27FC236}">
                <a16:creationId xmlns:a16="http://schemas.microsoft.com/office/drawing/2014/main" id="{ACC4FDFE-FA73-4E4D-B96E-B8D68EB5E9CC}"/>
              </a:ext>
            </a:extLst>
          </p:cNvPr>
          <p:cNvPicPr>
            <a:picLocks noChangeAspect="1"/>
          </p:cNvPicPr>
          <p:nvPr/>
        </p:nvPicPr>
        <p:blipFill>
          <a:blip r:embed="rId5"/>
          <a:stretch>
            <a:fillRect/>
          </a:stretch>
        </p:blipFill>
        <p:spPr>
          <a:xfrm>
            <a:off x="3478720" y="5143500"/>
            <a:ext cx="3076575" cy="323850"/>
          </a:xfrm>
          <a:prstGeom prst="rect">
            <a:avLst/>
          </a:prstGeom>
        </p:spPr>
      </p:pic>
    </p:spTree>
    <p:extLst>
      <p:ext uri="{BB962C8B-B14F-4D97-AF65-F5344CB8AC3E}">
        <p14:creationId xmlns:p14="http://schemas.microsoft.com/office/powerpoint/2010/main" val="1139700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D8B8D-2644-46C1-8992-DE96E4683B27}"/>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D0F590-7377-4919-B645-EC69ACB8B0C4}"/>
              </a:ext>
            </a:extLst>
          </p:cNvPr>
          <p:cNvSpPr>
            <a:spLocks noGrp="1"/>
          </p:cNvSpPr>
          <p:nvPr>
            <p:ph idx="1"/>
          </p:nvPr>
        </p:nvSpPr>
        <p:spPr/>
        <p:txBody>
          <a:bodyPr/>
          <a:lstStyle/>
          <a:p>
            <a:r>
              <a:rPr lang="zh-CN" altLang="en-US" dirty="0"/>
              <a:t>算法流程</a:t>
            </a:r>
            <a:r>
              <a:rPr lang="en-US" altLang="zh-CN" dirty="0"/>
              <a:t>:</a:t>
            </a:r>
          </a:p>
          <a:p>
            <a:endParaRPr lang="en-US" altLang="zh-CN" dirty="0"/>
          </a:p>
        </p:txBody>
      </p:sp>
      <p:pic>
        <p:nvPicPr>
          <p:cNvPr id="4" name="图片 3">
            <a:extLst>
              <a:ext uri="{FF2B5EF4-FFF2-40B4-BE49-F238E27FC236}">
                <a16:creationId xmlns:a16="http://schemas.microsoft.com/office/drawing/2014/main" id="{C1DBF83A-DBD4-4E75-A464-5BF150C2A269}"/>
              </a:ext>
            </a:extLst>
          </p:cNvPr>
          <p:cNvPicPr>
            <a:picLocks noChangeAspect="1"/>
          </p:cNvPicPr>
          <p:nvPr/>
        </p:nvPicPr>
        <p:blipFill>
          <a:blip r:embed="rId3"/>
          <a:stretch>
            <a:fillRect/>
          </a:stretch>
        </p:blipFill>
        <p:spPr>
          <a:xfrm>
            <a:off x="3741420" y="1825625"/>
            <a:ext cx="8145780" cy="4739134"/>
          </a:xfrm>
          <a:prstGeom prst="rect">
            <a:avLst/>
          </a:prstGeom>
        </p:spPr>
      </p:pic>
      <p:sp>
        <p:nvSpPr>
          <p:cNvPr id="5" name="矩形 4">
            <a:extLst>
              <a:ext uri="{FF2B5EF4-FFF2-40B4-BE49-F238E27FC236}">
                <a16:creationId xmlns:a16="http://schemas.microsoft.com/office/drawing/2014/main" id="{8D831DF6-576C-4696-BBA7-50DA4326E2EE}"/>
              </a:ext>
            </a:extLst>
          </p:cNvPr>
          <p:cNvSpPr/>
          <p:nvPr/>
        </p:nvSpPr>
        <p:spPr>
          <a:xfrm>
            <a:off x="3364992" y="2743200"/>
            <a:ext cx="8650224" cy="1298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166B17E-41A5-4A3F-99B0-9E511A976A2F}"/>
                  </a:ext>
                </a:extLst>
              </p:cNvPr>
              <p:cNvSpPr txBox="1"/>
              <p:nvPr/>
            </p:nvSpPr>
            <p:spPr>
              <a:xfrm>
                <a:off x="607750" y="2743200"/>
                <a:ext cx="2569028" cy="1908215"/>
              </a:xfrm>
              <a:prstGeom prst="rect">
                <a:avLst/>
              </a:prstGeom>
              <a:noFill/>
            </p:spPr>
            <p:txBody>
              <a:bodyPr wrap="square" rtlCol="0">
                <a:spAutoFit/>
              </a:bodyPr>
              <a:lstStyle/>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𝐸</m:t>
                        </m:r>
                      </m:sub>
                    </m:sSub>
                    <m:r>
                      <a:rPr lang="en-US" altLang="zh-CN" sz="2000" i="1">
                        <a:latin typeface="Cambria Math" panose="02040503050406030204" pitchFamily="18" charset="0"/>
                      </a:rPr>
                      <m:t> </m:t>
                    </m:r>
                    <m:r>
                      <a:rPr lang="zh-CN" altLang="en-US" sz="2000" i="1">
                        <a:latin typeface="Cambria Math" panose="02040503050406030204" pitchFamily="18" charset="0"/>
                      </a:rPr>
                      <m:t>是</m:t>
                    </m:r>
                  </m:oMath>
                </a14:m>
                <a:r>
                  <a:rPr lang="zh-CN" altLang="en-US" sz="2000" dirty="0"/>
                  <a:t>已知的，找一个</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𝑖</m:t>
                        </m:r>
                      </m:sub>
                    </m:sSub>
                    <m:r>
                      <a:rPr lang="zh-CN" altLang="en-US" sz="2000" i="1">
                        <a:latin typeface="Cambria Math" panose="02040503050406030204" pitchFamily="18" charset="0"/>
                      </a:rPr>
                      <m:t>中</m:t>
                    </m:r>
                  </m:oMath>
                </a14:m>
                <a:r>
                  <a:rPr lang="zh-CN" altLang="en-US" sz="2000" dirty="0"/>
                  <a:t>与</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𝜇</m:t>
                        </m:r>
                      </m:e>
                      <m:sub>
                        <m:r>
                          <a:rPr lang="en-US" altLang="zh-CN" sz="2000" i="1" dirty="0">
                            <a:latin typeface="Cambria Math" panose="02040503050406030204" pitchFamily="18" charset="0"/>
                          </a:rPr>
                          <m:t>𝐸</m:t>
                        </m:r>
                      </m:sub>
                    </m:sSub>
                    <m:r>
                      <a:rPr lang="zh-CN" altLang="en-US" sz="2000" i="1" dirty="0">
                        <a:latin typeface="Cambria Math" panose="02040503050406030204" pitchFamily="18" charset="0"/>
                      </a:rPr>
                      <m:t>最</m:t>
                    </m:r>
                  </m:oMath>
                </a14:m>
                <a:r>
                  <a:rPr lang="zh-CN" altLang="en-US" sz="2000" dirty="0"/>
                  <a:t>接近的，</a:t>
                </a:r>
                <a:endParaRPr lang="en-US" altLang="zh-CN" sz="2000" dirty="0"/>
              </a:p>
              <a:p>
                <a:r>
                  <a:rPr lang="zh-CN" altLang="en-US" sz="2000" dirty="0"/>
                  <a:t>然后找一个</a:t>
                </a:r>
                <a:r>
                  <a:rPr lang="en-US" altLang="zh-CN" sz="2000" dirty="0"/>
                  <a:t>R</a:t>
                </a:r>
                <a:r>
                  <a:rPr lang="zh-CN" altLang="en-US" sz="2000" dirty="0"/>
                  <a:t>，组合系数</a:t>
                </a:r>
                <a:r>
                  <a:rPr lang="en-US" altLang="zh-CN" sz="2000" dirty="0"/>
                  <a:t>w</a:t>
                </a:r>
                <a:r>
                  <a:rPr lang="zh-CN" altLang="en-US" sz="2000" dirty="0"/>
                  <a:t>，使得二者的差距最大</a:t>
                </a:r>
              </a:p>
              <a:p>
                <a:endParaRPr lang="zh-CN" altLang="en-US" dirty="0"/>
              </a:p>
            </p:txBody>
          </p:sp>
        </mc:Choice>
        <mc:Fallback xmlns="">
          <p:sp>
            <p:nvSpPr>
              <p:cNvPr id="6" name="文本框 5">
                <a:extLst>
                  <a:ext uri="{FF2B5EF4-FFF2-40B4-BE49-F238E27FC236}">
                    <a16:creationId xmlns:a16="http://schemas.microsoft.com/office/drawing/2014/main" id="{A166B17E-41A5-4A3F-99B0-9E511A976A2F}"/>
                  </a:ext>
                </a:extLst>
              </p:cNvPr>
              <p:cNvSpPr txBox="1">
                <a:spLocks noRot="1" noChangeAspect="1" noMove="1" noResize="1" noEditPoints="1" noAdjustHandles="1" noChangeArrowheads="1" noChangeShapeType="1" noTextEdit="1"/>
              </p:cNvSpPr>
              <p:nvPr/>
            </p:nvSpPr>
            <p:spPr>
              <a:xfrm>
                <a:off x="607750" y="2743200"/>
                <a:ext cx="2569028" cy="1908215"/>
              </a:xfrm>
              <a:prstGeom prst="rect">
                <a:avLst/>
              </a:prstGeom>
              <a:blipFill>
                <a:blip r:embed="rId4"/>
                <a:stretch>
                  <a:fillRect l="-2613" t="-1597" r="-21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3699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D8B8D-2644-46C1-8992-DE96E4683B27}"/>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D0F590-7377-4919-B645-EC69ACB8B0C4}"/>
              </a:ext>
            </a:extLst>
          </p:cNvPr>
          <p:cNvSpPr>
            <a:spLocks noGrp="1"/>
          </p:cNvSpPr>
          <p:nvPr>
            <p:ph idx="1"/>
          </p:nvPr>
        </p:nvSpPr>
        <p:spPr/>
        <p:txBody>
          <a:bodyPr/>
          <a:lstStyle/>
          <a:p>
            <a:r>
              <a:rPr lang="zh-CN" altLang="en-US" dirty="0"/>
              <a:t>算法流程</a:t>
            </a:r>
            <a:r>
              <a:rPr lang="en-US" altLang="zh-CN" dirty="0"/>
              <a:t>:</a:t>
            </a:r>
            <a:endParaRPr lang="zh-CN" altLang="en-US" dirty="0"/>
          </a:p>
        </p:txBody>
      </p:sp>
      <p:pic>
        <p:nvPicPr>
          <p:cNvPr id="4" name="图片 3">
            <a:extLst>
              <a:ext uri="{FF2B5EF4-FFF2-40B4-BE49-F238E27FC236}">
                <a16:creationId xmlns:a16="http://schemas.microsoft.com/office/drawing/2014/main" id="{C1DBF83A-DBD4-4E75-A464-5BF150C2A269}"/>
              </a:ext>
            </a:extLst>
          </p:cNvPr>
          <p:cNvPicPr>
            <a:picLocks noChangeAspect="1"/>
          </p:cNvPicPr>
          <p:nvPr/>
        </p:nvPicPr>
        <p:blipFill>
          <a:blip r:embed="rId3"/>
          <a:stretch>
            <a:fillRect/>
          </a:stretch>
        </p:blipFill>
        <p:spPr>
          <a:xfrm>
            <a:off x="3741420" y="1825625"/>
            <a:ext cx="8145780" cy="4739134"/>
          </a:xfrm>
          <a:prstGeom prst="rect">
            <a:avLst/>
          </a:prstGeom>
        </p:spPr>
      </p:pic>
      <p:sp>
        <p:nvSpPr>
          <p:cNvPr id="5" name="矩形 4">
            <a:extLst>
              <a:ext uri="{FF2B5EF4-FFF2-40B4-BE49-F238E27FC236}">
                <a16:creationId xmlns:a16="http://schemas.microsoft.com/office/drawing/2014/main" id="{8D831DF6-576C-4696-BBA7-50DA4326E2EE}"/>
              </a:ext>
            </a:extLst>
          </p:cNvPr>
          <p:cNvSpPr/>
          <p:nvPr/>
        </p:nvSpPr>
        <p:spPr>
          <a:xfrm>
            <a:off x="3364992" y="2743200"/>
            <a:ext cx="8650224" cy="1298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9115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28C95-8F01-4C03-B000-8D80453B9285}"/>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41466E4A-C094-4ABB-9920-F207338FE10D}"/>
              </a:ext>
            </a:extLst>
          </p:cNvPr>
          <p:cNvSpPr>
            <a:spLocks noGrp="1"/>
          </p:cNvSpPr>
          <p:nvPr>
            <p:ph idx="1"/>
          </p:nvPr>
        </p:nvSpPr>
        <p:spPr/>
        <p:txBody>
          <a:bodyPr/>
          <a:lstStyle/>
          <a:p>
            <a:r>
              <a:rPr lang="en-US" altLang="zh-CN" dirty="0"/>
              <a:t>3.policy on through trajectories; infinite state space(functional);</a:t>
            </a:r>
          </a:p>
          <a:p>
            <a:r>
              <a:rPr lang="zh-CN" altLang="en-US" dirty="0"/>
              <a:t>假设：在状态空间中，只已知的几条由最优策略产生的轨迹；并不需要有环境模型；但是最优策略是存在的。</a:t>
            </a:r>
            <a:endParaRPr lang="en-US" altLang="zh-CN" dirty="0"/>
          </a:p>
          <a:p>
            <a:r>
              <a:rPr lang="zh-CN" altLang="en-US" dirty="0"/>
              <a:t>假设我们可以从任意初始状态仿真最优策略和普通策略的动作轨迹。</a:t>
            </a:r>
            <a:endParaRPr lang="en-US" altLang="zh-CN" dirty="0"/>
          </a:p>
          <a:p>
            <a:r>
              <a:rPr lang="zh-CN" altLang="en-US" dirty="0"/>
              <a:t>所以这里的</a:t>
            </a:r>
            <a:r>
              <a:rPr lang="en-US" altLang="zh-CN" dirty="0"/>
              <a:t>V</a:t>
            </a:r>
            <a:r>
              <a:rPr lang="zh-CN" altLang="en-US" dirty="0"/>
              <a:t>是通过轨迹估计出来的</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对于</a:t>
            </a:r>
            <a:r>
              <a:rPr lang="en-US" altLang="zh-CN" dirty="0">
                <a:sym typeface="Wingdings" panose="05000000000000000000" pitchFamily="2" charset="2"/>
              </a:rPr>
              <a:t>m</a:t>
            </a:r>
            <a:r>
              <a:rPr lang="zh-CN" altLang="en-US" dirty="0">
                <a:sym typeface="Wingdings" panose="05000000000000000000" pitchFamily="2" charset="2"/>
              </a:rPr>
              <a:t>条轨迹每个特征维度的特征期望的平均</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值函数表示形式和上面相似：</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endParaRPr lang="en-US" altLang="zh-CN" dirty="0"/>
          </a:p>
          <a:p>
            <a:endParaRPr lang="zh-CN" altLang="en-US" dirty="0"/>
          </a:p>
        </p:txBody>
      </p:sp>
      <p:pic>
        <p:nvPicPr>
          <p:cNvPr id="4" name="图片 3">
            <a:extLst>
              <a:ext uri="{FF2B5EF4-FFF2-40B4-BE49-F238E27FC236}">
                <a16:creationId xmlns:a16="http://schemas.microsoft.com/office/drawing/2014/main" id="{2AF6DF0E-29B5-4347-9F6C-D00C427B5277}"/>
              </a:ext>
            </a:extLst>
          </p:cNvPr>
          <p:cNvPicPr>
            <a:picLocks noChangeAspect="1"/>
          </p:cNvPicPr>
          <p:nvPr/>
        </p:nvPicPr>
        <p:blipFill>
          <a:blip r:embed="rId3"/>
          <a:stretch>
            <a:fillRect/>
          </a:stretch>
        </p:blipFill>
        <p:spPr>
          <a:xfrm>
            <a:off x="3456622" y="5014405"/>
            <a:ext cx="6010275" cy="695325"/>
          </a:xfrm>
          <a:prstGeom prst="rect">
            <a:avLst/>
          </a:prstGeom>
        </p:spPr>
      </p:pic>
      <p:pic>
        <p:nvPicPr>
          <p:cNvPr id="5" name="图片 4">
            <a:extLst>
              <a:ext uri="{FF2B5EF4-FFF2-40B4-BE49-F238E27FC236}">
                <a16:creationId xmlns:a16="http://schemas.microsoft.com/office/drawing/2014/main" id="{1D0B727B-4EA6-41FD-AA29-2909398D2D1B}"/>
              </a:ext>
            </a:extLst>
          </p:cNvPr>
          <p:cNvPicPr>
            <a:picLocks noChangeAspect="1"/>
          </p:cNvPicPr>
          <p:nvPr/>
        </p:nvPicPr>
        <p:blipFill>
          <a:blip r:embed="rId4"/>
          <a:stretch>
            <a:fillRect/>
          </a:stretch>
        </p:blipFill>
        <p:spPr>
          <a:xfrm>
            <a:off x="3475672" y="6176963"/>
            <a:ext cx="5991225" cy="666750"/>
          </a:xfrm>
          <a:prstGeom prst="rect">
            <a:avLst/>
          </a:prstGeom>
        </p:spPr>
      </p:pic>
    </p:spTree>
    <p:extLst>
      <p:ext uri="{BB962C8B-B14F-4D97-AF65-F5344CB8AC3E}">
        <p14:creationId xmlns:p14="http://schemas.microsoft.com/office/powerpoint/2010/main" val="527904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28C95-8F01-4C03-B000-8D80453B9285}"/>
              </a:ext>
            </a:extLst>
          </p:cNvPr>
          <p:cNvSpPr>
            <a:spLocks noGrp="1"/>
          </p:cNvSpPr>
          <p:nvPr>
            <p:ph type="title"/>
          </p:nvPr>
        </p:nvSpPr>
        <p:spPr/>
        <p:txBody>
          <a:bodyPr/>
          <a:lstStyle/>
          <a:p>
            <a:r>
              <a:rPr lang="en-US" altLang="zh-CN" dirty="0"/>
              <a:t>2.1.1 IRL</a:t>
            </a:r>
            <a:r>
              <a:rPr lang="zh-CN" altLang="en-US" dirty="0"/>
              <a:t>的基本理论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466E4A-C094-4ABB-9920-F207338FE10D}"/>
                  </a:ext>
                </a:extLst>
              </p:cNvPr>
              <p:cNvSpPr>
                <a:spLocks noGrp="1"/>
              </p:cNvSpPr>
              <p:nvPr>
                <p:ph idx="1"/>
              </p:nvPr>
            </p:nvSpPr>
            <p:spPr/>
            <p:txBody>
              <a:bodyPr/>
              <a:lstStyle/>
              <a:p>
                <a:r>
                  <a:rPr lang="en-US" altLang="zh-CN" dirty="0"/>
                  <a:t>3.policy on through trajectories; infinite state space(functional);</a:t>
                </a:r>
              </a:p>
              <a:p>
                <a:r>
                  <a:rPr lang="zh-CN" altLang="en-US" dirty="0">
                    <a:sym typeface="Wingdings" panose="05000000000000000000" pitchFamily="2" charset="2"/>
                  </a:rPr>
                  <a:t>优化目标式：</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找到一组系数</a:t>
                </a:r>
                <a14:m>
                  <m:oMath xmlns:m="http://schemas.openxmlformats.org/officeDocument/2006/math">
                    <m:r>
                      <a:rPr lang="en-US" altLang="zh-CN" b="0" i="1" smtClean="0">
                        <a:latin typeface="Cambria Math" panose="02040503050406030204" pitchFamily="18" charset="0"/>
                        <a:sym typeface="Wingdings" panose="05000000000000000000" pitchFamily="2" charset="2"/>
                      </a:rPr>
                      <m:t>𝛼</m:t>
                    </m:r>
                    <m:r>
                      <a:rPr lang="zh-CN" altLang="en-US" i="1">
                        <a:latin typeface="Cambria Math" panose="02040503050406030204" pitchFamily="18" charset="0"/>
                        <a:sym typeface="Wingdings" panose="05000000000000000000" pitchFamily="2" charset="2"/>
                      </a:rPr>
                      <m:t>使得</m:t>
                    </m:r>
                  </m:oMath>
                </a14:m>
                <a:r>
                  <a:rPr lang="zh-CN" altLang="en-US" dirty="0">
                    <a:sym typeface="Wingdings" panose="05000000000000000000" pitchFamily="2" charset="2"/>
                  </a:rPr>
                  <a:t>，在所有的</a:t>
                </a:r>
                <a14:m>
                  <m:oMath xmlns:m="http://schemas.openxmlformats.org/officeDocument/2006/math">
                    <m:sSub>
                      <m:sSubPr>
                        <m:ctrlPr>
                          <a:rPr lang="en-US" altLang="zh-CN" b="0" i="1" smtClean="0">
                            <a:latin typeface="Cambria Math" panose="02040503050406030204" pitchFamily="18" charset="0"/>
                            <a:sym typeface="Wingdings" panose="05000000000000000000" pitchFamily="2" charset="2"/>
                          </a:rPr>
                        </m:ctrlPr>
                      </m:sSubPr>
                      <m:e>
                        <m:r>
                          <a:rPr lang="en-US" altLang="zh-CN" b="0" i="1" smtClean="0">
                            <a:latin typeface="Cambria Math" panose="02040503050406030204" pitchFamily="18" charset="0"/>
                            <a:sym typeface="Wingdings" panose="05000000000000000000" pitchFamily="2" charset="2"/>
                          </a:rPr>
                          <m:t>𝜋</m:t>
                        </m:r>
                      </m:e>
                      <m:sub>
                        <m:r>
                          <a:rPr lang="en-US" altLang="zh-CN" b="0" i="1" smtClean="0">
                            <a:latin typeface="Cambria Math" panose="02040503050406030204" pitchFamily="18" charset="0"/>
                            <a:sym typeface="Wingdings" panose="05000000000000000000" pitchFamily="2" charset="2"/>
                          </a:rPr>
                          <m:t>𝑖</m:t>
                        </m:r>
                      </m:sub>
                    </m:sSub>
                    <m:r>
                      <a:rPr lang="zh-CN" altLang="en-US" i="1">
                        <a:latin typeface="Cambria Math" panose="02040503050406030204" pitchFamily="18" charset="0"/>
                        <a:sym typeface="Wingdings" panose="05000000000000000000" pitchFamily="2" charset="2"/>
                      </a:rPr>
                      <m:t>中</m:t>
                    </m:r>
                  </m:oMath>
                </a14:m>
                <a:r>
                  <a:rPr lang="zh-CN" altLang="en-US" dirty="0">
                    <a:sym typeface="Wingdings" panose="05000000000000000000" pitchFamily="2" charset="2"/>
                  </a:rPr>
                  <a:t>，</a:t>
                </a:r>
                <a14:m>
                  <m:oMath xmlns:m="http://schemas.openxmlformats.org/officeDocument/2006/math">
                    <m:sSup>
                      <m:sSupPr>
                        <m:ctrlPr>
                          <a:rPr lang="en-US" altLang="zh-CN" b="0" i="1" smtClean="0">
                            <a:latin typeface="Cambria Math" panose="02040503050406030204" pitchFamily="18" charset="0"/>
                            <a:sym typeface="Wingdings" panose="05000000000000000000" pitchFamily="2" charset="2"/>
                          </a:rPr>
                        </m:ctrlPr>
                      </m:sSupPr>
                      <m:e>
                        <m:r>
                          <a:rPr lang="en-US" altLang="zh-CN" b="0" i="1" smtClean="0">
                            <a:latin typeface="Cambria Math" panose="02040503050406030204" pitchFamily="18" charset="0"/>
                            <a:sym typeface="Wingdings" panose="05000000000000000000" pitchFamily="2" charset="2"/>
                          </a:rPr>
                          <m:t>𝜋</m:t>
                        </m:r>
                      </m:e>
                      <m:sup>
                        <m:r>
                          <a:rPr lang="en-US" altLang="zh-CN" b="0" i="1" smtClean="0">
                            <a:latin typeface="Cambria Math" panose="02040503050406030204" pitchFamily="18" charset="0"/>
                            <a:sym typeface="Wingdings" panose="05000000000000000000" pitchFamily="2" charset="2"/>
                          </a:rPr>
                          <m:t>∗</m:t>
                        </m:r>
                      </m:sup>
                    </m:sSup>
                    <m:r>
                      <a:rPr lang="en-US" altLang="zh-CN" b="0" i="1" smtClean="0">
                        <a:latin typeface="Cambria Math" panose="02040503050406030204" pitchFamily="18" charset="0"/>
                        <a:sym typeface="Wingdings" panose="05000000000000000000" pitchFamily="2" charset="2"/>
                      </a:rPr>
                      <m:t> </m:t>
                    </m:r>
                  </m:oMath>
                </a14:m>
                <a:r>
                  <a:rPr lang="zh-CN" altLang="en-US" dirty="0">
                    <a:sym typeface="Wingdings" panose="05000000000000000000" pitchFamily="2" charset="2"/>
                  </a:rPr>
                  <a:t>所得到的</a:t>
                </a:r>
                <a:r>
                  <a:rPr lang="en-US" altLang="zh-CN" dirty="0">
                    <a:sym typeface="Wingdings" panose="05000000000000000000" pitchFamily="2" charset="2"/>
                  </a:rPr>
                  <a:t>V</a:t>
                </a:r>
                <a:r>
                  <a:rPr lang="zh-CN" altLang="en-US" dirty="0">
                    <a:sym typeface="Wingdings" panose="05000000000000000000" pitchFamily="2" charset="2"/>
                  </a:rPr>
                  <a:t>与其他的差距是最大的。</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1466E4A-C094-4ABB-9920-F207338FE10D}"/>
                  </a:ext>
                </a:extLst>
              </p:cNvPr>
              <p:cNvSpPr>
                <a:spLocks noGrp="1" noRot="1" noChangeAspect="1" noMove="1" noResize="1" noEditPoints="1" noAdjustHandles="1" noChangeArrowheads="1" noChangeShapeType="1" noTextEdit="1"/>
              </p:cNvSpPr>
              <p:nvPr>
                <p:ph idx="1"/>
              </p:nvPr>
            </p:nvSpPr>
            <p:spPr>
              <a:blipFill>
                <a:blip r:embed="rId3"/>
                <a:stretch>
                  <a:fillRect l="-1043" t="-2521" r="-87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E3913D4-02E1-4FF6-B7BE-0C4EABA56190}"/>
              </a:ext>
            </a:extLst>
          </p:cNvPr>
          <p:cNvPicPr>
            <a:picLocks noChangeAspect="1"/>
          </p:cNvPicPr>
          <p:nvPr/>
        </p:nvPicPr>
        <p:blipFill>
          <a:blip r:embed="rId4"/>
          <a:stretch>
            <a:fillRect/>
          </a:stretch>
        </p:blipFill>
        <p:spPr>
          <a:xfrm>
            <a:off x="3324225" y="2776537"/>
            <a:ext cx="5543550" cy="1304925"/>
          </a:xfrm>
          <a:prstGeom prst="rect">
            <a:avLst/>
          </a:prstGeom>
        </p:spPr>
      </p:pic>
    </p:spTree>
    <p:extLst>
      <p:ext uri="{BB962C8B-B14F-4D97-AF65-F5344CB8AC3E}">
        <p14:creationId xmlns:p14="http://schemas.microsoft.com/office/powerpoint/2010/main" val="2353001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CF4A-47DB-4930-AE3C-D080B4347220}"/>
              </a:ext>
            </a:extLst>
          </p:cNvPr>
          <p:cNvSpPr>
            <a:spLocks noGrp="1"/>
          </p:cNvSpPr>
          <p:nvPr>
            <p:ph type="title"/>
          </p:nvPr>
        </p:nvSpPr>
        <p:spPr/>
        <p:txBody>
          <a:bodyPr/>
          <a:lstStyle/>
          <a:p>
            <a:r>
              <a:rPr lang="zh-CN" altLang="en-US" dirty="0"/>
              <a:t>基于最大边际的逆向强化学习</a:t>
            </a:r>
            <a:br>
              <a:rPr lang="en-US" altLang="zh-CN" dirty="0"/>
            </a:br>
            <a:r>
              <a:rPr lang="en-US" altLang="zh-CN" dirty="0"/>
              <a:t>——</a:t>
            </a:r>
            <a:r>
              <a:rPr lang="zh-CN" altLang="en-US" dirty="0"/>
              <a:t>学徒学习</a:t>
            </a:r>
          </a:p>
        </p:txBody>
      </p:sp>
      <p:sp>
        <p:nvSpPr>
          <p:cNvPr id="3" name="Text Placeholder 2">
            <a:extLst>
              <a:ext uri="{FF2B5EF4-FFF2-40B4-BE49-F238E27FC236}">
                <a16:creationId xmlns:a16="http://schemas.microsoft.com/office/drawing/2014/main" id="{F457DEF4-4244-429B-A2E7-6CA521F30DAB}"/>
              </a:ext>
            </a:extLst>
          </p:cNvPr>
          <p:cNvSpPr>
            <a:spLocks noGrp="1"/>
          </p:cNvSpPr>
          <p:nvPr>
            <p:ph type="body" idx="1"/>
          </p:nvPr>
        </p:nvSpPr>
        <p:spPr/>
        <p:txBody>
          <a:bodyPr/>
          <a:lstStyle/>
          <a:p>
            <a:r>
              <a:rPr lang="en-US" altLang="zh-CN" dirty="0"/>
              <a:t>Apprenticeship Learning via Inverse Reinforcement Learning</a:t>
            </a:r>
          </a:p>
          <a:p>
            <a:endParaRPr lang="zh-CN" altLang="en-US" dirty="0"/>
          </a:p>
        </p:txBody>
      </p:sp>
      <p:sp>
        <p:nvSpPr>
          <p:cNvPr id="4" name="箭头: 右弧形 3">
            <a:hlinkClick r:id="rId3" action="ppaction://hlinksldjump"/>
            <a:extLst>
              <a:ext uri="{FF2B5EF4-FFF2-40B4-BE49-F238E27FC236}">
                <a16:creationId xmlns:a16="http://schemas.microsoft.com/office/drawing/2014/main" id="{FC0C7361-9E82-4A13-AE87-C1382DE9CBBB}"/>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332958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2.1.2Apprenticeship Learning via Inverse Reinforcement Learning-Abstract</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a:xfrm>
            <a:off x="838200" y="1871345"/>
            <a:ext cx="10515600" cy="4351338"/>
          </a:xfrm>
        </p:spPr>
        <p:txBody>
          <a:bodyPr>
            <a:normAutofit lnSpcReduction="10000"/>
          </a:bodyPr>
          <a:lstStyle/>
          <a:p>
            <a:r>
              <a:rPr lang="zh-CN" altLang="en-US" dirty="0"/>
              <a:t>问题：</a:t>
            </a:r>
            <a:endParaRPr lang="en-US" altLang="zh-CN" dirty="0"/>
          </a:p>
          <a:p>
            <a:pPr lvl="1"/>
            <a:r>
              <a:rPr lang="en-US" altLang="zh-CN" dirty="0"/>
              <a:t>Reward function </a:t>
            </a:r>
            <a:r>
              <a:rPr lang="zh-CN" altLang="en-US" dirty="0"/>
              <a:t>： </a:t>
            </a:r>
            <a:r>
              <a:rPr lang="en-US" altLang="zh-CN" dirty="0"/>
              <a:t>not explicitly</a:t>
            </a:r>
          </a:p>
          <a:p>
            <a:pPr lvl="1"/>
            <a:r>
              <a:rPr lang="en-US" altLang="zh-CN" dirty="0"/>
              <a:t>Expert demonstrating</a:t>
            </a:r>
          </a:p>
          <a:p>
            <a:r>
              <a:rPr lang="zh-CN" altLang="en-US" dirty="0"/>
              <a:t>假设：</a:t>
            </a:r>
            <a:endParaRPr lang="en-US" altLang="zh-CN" dirty="0"/>
          </a:p>
          <a:p>
            <a:pPr lvl="1"/>
            <a:r>
              <a:rPr lang="en-US" altLang="zh-CN" dirty="0"/>
              <a:t>We think of the expert as trying to maximize </a:t>
            </a:r>
            <a:r>
              <a:rPr lang="en-US" altLang="zh-CN" dirty="0">
                <a:solidFill>
                  <a:srgbClr val="FF0000"/>
                </a:solidFill>
              </a:rPr>
              <a:t>a reward function </a:t>
            </a:r>
            <a:r>
              <a:rPr lang="en-US" altLang="zh-CN" dirty="0"/>
              <a:t>that is expressible as </a:t>
            </a:r>
            <a:r>
              <a:rPr lang="en-US" altLang="zh-CN" dirty="0">
                <a:solidFill>
                  <a:srgbClr val="FF0000"/>
                </a:solidFill>
              </a:rPr>
              <a:t>a linear combination of known features</a:t>
            </a:r>
            <a:r>
              <a:rPr lang="en-US" altLang="zh-CN" dirty="0"/>
              <a:t>, and give an algorithm for learning the task demonstrated by the expert. </a:t>
            </a:r>
          </a:p>
          <a:p>
            <a:r>
              <a:rPr lang="zh-CN" altLang="en-US" dirty="0"/>
              <a:t>结果：</a:t>
            </a:r>
            <a:endParaRPr lang="en-US" altLang="zh-CN" dirty="0"/>
          </a:p>
          <a:p>
            <a:pPr lvl="1"/>
            <a:r>
              <a:rPr lang="en-US" altLang="zh-CN" dirty="0"/>
              <a:t>even though we may </a:t>
            </a:r>
            <a:r>
              <a:rPr lang="en-US" altLang="zh-CN" dirty="0">
                <a:solidFill>
                  <a:srgbClr val="FF0000"/>
                </a:solidFill>
              </a:rPr>
              <a:t>never recover </a:t>
            </a:r>
            <a:r>
              <a:rPr lang="en-US" altLang="zh-CN" dirty="0"/>
              <a:t>the expert’s reward function</a:t>
            </a:r>
          </a:p>
          <a:p>
            <a:pPr lvl="1"/>
            <a:r>
              <a:rPr lang="en-US" altLang="zh-CN" dirty="0"/>
              <a:t> the policy output by the algorithm will attain performance </a:t>
            </a:r>
            <a:r>
              <a:rPr lang="en-US" altLang="zh-CN" dirty="0">
                <a:solidFill>
                  <a:srgbClr val="FF0000"/>
                </a:solidFill>
              </a:rPr>
              <a:t>close to </a:t>
            </a:r>
            <a:r>
              <a:rPr lang="en-US" altLang="zh-CN" dirty="0"/>
              <a:t>that of the expert</a:t>
            </a:r>
          </a:p>
        </p:txBody>
      </p:sp>
    </p:spTree>
    <p:extLst>
      <p:ext uri="{BB962C8B-B14F-4D97-AF65-F5344CB8AC3E}">
        <p14:creationId xmlns:p14="http://schemas.microsoft.com/office/powerpoint/2010/main" val="1443434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2.1.2Apprenticeship Learning via Inverse Reinforcement Learning-1 introduction</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fontScale="92500"/>
          </a:bodyPr>
          <a:lstStyle/>
          <a:p>
            <a:r>
              <a:rPr lang="zh-CN" altLang="en-US" dirty="0"/>
              <a:t>如果</a:t>
            </a:r>
            <a:r>
              <a:rPr lang="en-US" altLang="zh-CN" dirty="0"/>
              <a:t>reward function</a:t>
            </a:r>
            <a:r>
              <a:rPr lang="zh-CN" altLang="en-US" dirty="0"/>
              <a:t>已知，</a:t>
            </a:r>
            <a:r>
              <a:rPr lang="en-US" altLang="zh-CN" dirty="0"/>
              <a:t>MDP</a:t>
            </a:r>
            <a:r>
              <a:rPr lang="zh-CN" altLang="en-US" dirty="0"/>
              <a:t>中的转移矩阵已知，那么最优策略和值函数就是确定的了。</a:t>
            </a:r>
            <a:endParaRPr lang="en-US" altLang="zh-CN" dirty="0"/>
          </a:p>
          <a:p>
            <a:r>
              <a:rPr lang="zh-CN" altLang="en-US" dirty="0"/>
              <a:t>所以这里致力于解决的问题就是如何得到</a:t>
            </a:r>
            <a:r>
              <a:rPr lang="en-US" altLang="zh-CN" dirty="0"/>
              <a:t>reward function</a:t>
            </a:r>
            <a:r>
              <a:rPr lang="zh-CN" altLang="en-US" dirty="0"/>
              <a:t>，</a:t>
            </a:r>
            <a:r>
              <a:rPr lang="zh-CN" altLang="en-US" sz="1800" dirty="0"/>
              <a:t>但是还有一个问题就是 </a:t>
            </a:r>
            <a:r>
              <a:rPr lang="en-US" altLang="zh-CN" sz="1800" dirty="0"/>
              <a:t>MDP</a:t>
            </a:r>
            <a:r>
              <a:rPr lang="zh-CN" altLang="en-US" sz="1800" dirty="0"/>
              <a:t>中的转移矩阵</a:t>
            </a:r>
            <a:r>
              <a:rPr lang="en-US" altLang="zh-CN" sz="1800" dirty="0"/>
              <a:t>P</a:t>
            </a:r>
            <a:r>
              <a:rPr lang="zh-CN" altLang="en-US" sz="1800" dirty="0"/>
              <a:t>是未知的要怎么办</a:t>
            </a:r>
            <a:endParaRPr lang="en-US" altLang="zh-CN" sz="1800" dirty="0"/>
          </a:p>
          <a:p>
            <a:r>
              <a:rPr lang="en-US" altLang="zh-CN" dirty="0"/>
              <a:t>learning from the demonstration instead</a:t>
            </a:r>
            <a:r>
              <a:rPr lang="zh-CN" altLang="en-US" dirty="0"/>
              <a:t> </a:t>
            </a:r>
            <a:r>
              <a:rPr lang="en-US" altLang="zh-CN" dirty="0"/>
              <a:t>of learning from the reward</a:t>
            </a:r>
          </a:p>
          <a:p>
            <a:r>
              <a:rPr lang="zh-CN" altLang="en-US" dirty="0"/>
              <a:t>在大部分学徒学习中：</a:t>
            </a:r>
            <a:r>
              <a:rPr lang="en-US" altLang="zh-CN" dirty="0"/>
              <a:t> directly  mimic the demonstrator by applying a supervised learning algorithm to learn a direct mapping from the states to the actions. </a:t>
            </a:r>
            <a:r>
              <a:rPr lang="zh-CN" altLang="en-US" dirty="0"/>
              <a:t>这个只能针对环境不变的情况下进行模仿。</a:t>
            </a:r>
            <a:endParaRPr lang="en-US" altLang="zh-CN" dirty="0"/>
          </a:p>
          <a:p>
            <a:r>
              <a:rPr lang="zh-CN" altLang="en-US" dirty="0"/>
              <a:t>这里使用的是逆向强化学习的方法并不完全模仿示例，而是学得一个中间层的函数，以这个函数为指导进行策略学习</a:t>
            </a:r>
            <a:endParaRPr lang="en-US" altLang="zh-CN" dirty="0"/>
          </a:p>
        </p:txBody>
      </p:sp>
    </p:spTree>
    <p:extLst>
      <p:ext uri="{BB962C8B-B14F-4D97-AF65-F5344CB8AC3E}">
        <p14:creationId xmlns:p14="http://schemas.microsoft.com/office/powerpoint/2010/main" val="177013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17CBA-CDC1-4640-9E81-281D28CBEF8F}"/>
              </a:ext>
            </a:extLst>
          </p:cNvPr>
          <p:cNvSpPr>
            <a:spLocks noGrp="1"/>
          </p:cNvSpPr>
          <p:nvPr>
            <p:ph type="title"/>
          </p:nvPr>
        </p:nvSpPr>
        <p:spPr/>
        <p:txBody>
          <a:bodyPr/>
          <a:lstStyle/>
          <a:p>
            <a:r>
              <a:rPr lang="zh-CN" altLang="en-US" dirty="0"/>
              <a:t>基本分类方法</a:t>
            </a:r>
          </a:p>
        </p:txBody>
      </p:sp>
      <p:sp>
        <p:nvSpPr>
          <p:cNvPr id="5" name="文本占位符 4">
            <a:extLst>
              <a:ext uri="{FF2B5EF4-FFF2-40B4-BE49-F238E27FC236}">
                <a16:creationId xmlns:a16="http://schemas.microsoft.com/office/drawing/2014/main" id="{0EC05D56-43AE-42F4-A75E-94C4CEA629AF}"/>
              </a:ext>
            </a:extLst>
          </p:cNvPr>
          <p:cNvSpPr>
            <a:spLocks noGrp="1"/>
          </p:cNvSpPr>
          <p:nvPr>
            <p:ph type="body" idx="1"/>
          </p:nvPr>
        </p:nvSpPr>
        <p:spPr/>
        <p:txBody>
          <a:bodyPr/>
          <a:lstStyle/>
          <a:p>
            <a:r>
              <a:rPr lang="zh-CN" altLang="en-US" dirty="0"/>
              <a:t>按照专家示例是否为最优分类</a:t>
            </a:r>
          </a:p>
          <a:p>
            <a:endParaRPr lang="zh-CN" altLang="en-US" dirty="0"/>
          </a:p>
        </p:txBody>
      </p:sp>
      <p:sp>
        <p:nvSpPr>
          <p:cNvPr id="4" name="箭头: 右弧形 3">
            <a:hlinkClick r:id="rId2" action="ppaction://hlinksldjump"/>
            <a:extLst>
              <a:ext uri="{FF2B5EF4-FFF2-40B4-BE49-F238E27FC236}">
                <a16:creationId xmlns:a16="http://schemas.microsoft.com/office/drawing/2014/main" id="{9F028484-908A-4162-AFB2-BF99BC2B38E1}"/>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2415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Learning-2Preliminaries</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一些标记：</a:t>
            </a:r>
            <a:endParaRPr lang="en-US" altLang="zh-CN" dirty="0"/>
          </a:p>
          <a:p>
            <a:endParaRPr lang="en-US" altLang="zh-CN" dirty="0"/>
          </a:p>
        </p:txBody>
      </p:sp>
      <p:pic>
        <p:nvPicPr>
          <p:cNvPr id="2" name="Picture 1">
            <a:extLst>
              <a:ext uri="{FF2B5EF4-FFF2-40B4-BE49-F238E27FC236}">
                <a16:creationId xmlns:a16="http://schemas.microsoft.com/office/drawing/2014/main" id="{55C7B0D4-F50B-477A-A209-AC7FF11641C5}"/>
              </a:ext>
            </a:extLst>
          </p:cNvPr>
          <p:cNvPicPr>
            <a:picLocks noChangeAspect="1"/>
          </p:cNvPicPr>
          <p:nvPr/>
        </p:nvPicPr>
        <p:blipFill>
          <a:blip r:embed="rId3"/>
          <a:stretch>
            <a:fillRect/>
          </a:stretch>
        </p:blipFill>
        <p:spPr>
          <a:xfrm>
            <a:off x="3245971" y="1885697"/>
            <a:ext cx="5296809" cy="876955"/>
          </a:xfrm>
          <a:prstGeom prst="rect">
            <a:avLst/>
          </a:prstGeom>
        </p:spPr>
      </p:pic>
      <p:pic>
        <p:nvPicPr>
          <p:cNvPr id="3" name="Picture 2">
            <a:extLst>
              <a:ext uri="{FF2B5EF4-FFF2-40B4-BE49-F238E27FC236}">
                <a16:creationId xmlns:a16="http://schemas.microsoft.com/office/drawing/2014/main" id="{E2AA7CC5-A617-4B5F-9BE2-0176279DAF78}"/>
              </a:ext>
            </a:extLst>
          </p:cNvPr>
          <p:cNvPicPr>
            <a:picLocks noChangeAspect="1"/>
          </p:cNvPicPr>
          <p:nvPr/>
        </p:nvPicPr>
        <p:blipFill>
          <a:blip r:embed="rId4"/>
          <a:stretch>
            <a:fillRect/>
          </a:stretch>
        </p:blipFill>
        <p:spPr>
          <a:xfrm>
            <a:off x="3060112" y="2822724"/>
            <a:ext cx="5296809" cy="1871463"/>
          </a:xfrm>
          <a:prstGeom prst="rect">
            <a:avLst/>
          </a:prstGeom>
        </p:spPr>
      </p:pic>
      <p:pic>
        <p:nvPicPr>
          <p:cNvPr id="6" name="Picture 5">
            <a:extLst>
              <a:ext uri="{FF2B5EF4-FFF2-40B4-BE49-F238E27FC236}">
                <a16:creationId xmlns:a16="http://schemas.microsoft.com/office/drawing/2014/main" id="{DBB5D99F-FB87-4239-BF66-2F447AAAE465}"/>
              </a:ext>
            </a:extLst>
          </p:cNvPr>
          <p:cNvPicPr>
            <a:picLocks noChangeAspect="1"/>
          </p:cNvPicPr>
          <p:nvPr/>
        </p:nvPicPr>
        <p:blipFill>
          <a:blip r:embed="rId5"/>
          <a:stretch>
            <a:fillRect/>
          </a:stretch>
        </p:blipFill>
        <p:spPr>
          <a:xfrm>
            <a:off x="3245970" y="4986436"/>
            <a:ext cx="4810009" cy="820140"/>
          </a:xfrm>
          <a:prstGeom prst="rect">
            <a:avLst/>
          </a:prstGeom>
        </p:spPr>
      </p:pic>
      <p:sp>
        <p:nvSpPr>
          <p:cNvPr id="9" name="文本框 8">
            <a:extLst>
              <a:ext uri="{FF2B5EF4-FFF2-40B4-BE49-F238E27FC236}">
                <a16:creationId xmlns:a16="http://schemas.microsoft.com/office/drawing/2014/main" id="{D7CAB204-D9BD-4357-9D53-7BB7D5B8E66F}"/>
              </a:ext>
            </a:extLst>
          </p:cNvPr>
          <p:cNvSpPr txBox="1"/>
          <p:nvPr/>
        </p:nvSpPr>
        <p:spPr>
          <a:xfrm>
            <a:off x="9176478" y="2428256"/>
            <a:ext cx="2997937" cy="369332"/>
          </a:xfrm>
          <a:prstGeom prst="rect">
            <a:avLst/>
          </a:prstGeom>
          <a:noFill/>
        </p:spPr>
        <p:txBody>
          <a:bodyPr wrap="none" rtlCol="0">
            <a:spAutoFit/>
          </a:bodyPr>
          <a:lstStyle/>
          <a:p>
            <a:r>
              <a:rPr lang="en-US" altLang="zh-CN" dirty="0"/>
              <a:t>w </a:t>
            </a:r>
            <a:r>
              <a:rPr lang="zh-CN" altLang="en-US" dirty="0"/>
              <a:t>是</a:t>
            </a:r>
            <a:r>
              <a:rPr lang="en-US" altLang="zh-CN" dirty="0"/>
              <a:t>k </a:t>
            </a:r>
            <a:r>
              <a:rPr lang="zh-CN" altLang="en-US" dirty="0"/>
              <a:t>维向量，</a:t>
            </a:r>
            <a:r>
              <a:rPr lang="en-US" altLang="zh-CN" dirty="0"/>
              <a:t>k</a:t>
            </a:r>
            <a:r>
              <a:rPr lang="zh-CN" altLang="en-US" dirty="0"/>
              <a:t>是特征个数</a:t>
            </a:r>
          </a:p>
        </p:txBody>
      </p:sp>
      <p:cxnSp>
        <p:nvCxnSpPr>
          <p:cNvPr id="11" name="直接箭头连接符 10">
            <a:extLst>
              <a:ext uri="{FF2B5EF4-FFF2-40B4-BE49-F238E27FC236}">
                <a16:creationId xmlns:a16="http://schemas.microsoft.com/office/drawing/2014/main" id="{6BD6F50D-9973-42B9-ADD5-F5C577E36472}"/>
              </a:ext>
            </a:extLst>
          </p:cNvPr>
          <p:cNvCxnSpPr/>
          <p:nvPr/>
        </p:nvCxnSpPr>
        <p:spPr>
          <a:xfrm flipH="1">
            <a:off x="7537938" y="2730534"/>
            <a:ext cx="1336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242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Learning-3Algorithm</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目标：</a:t>
            </a:r>
            <a:endParaRPr lang="en-US" altLang="zh-CN" dirty="0"/>
          </a:p>
          <a:p>
            <a:endParaRPr lang="en-US" altLang="zh-CN" dirty="0"/>
          </a:p>
          <a:p>
            <a:r>
              <a:rPr lang="zh-CN" altLang="en-US" dirty="0"/>
              <a:t>流程</a:t>
            </a:r>
            <a:r>
              <a:rPr lang="en-US" altLang="zh-CN" dirty="0"/>
              <a:t>:</a:t>
            </a:r>
          </a:p>
          <a:p>
            <a:endParaRPr lang="en-US" altLang="zh-CN" dirty="0"/>
          </a:p>
          <a:p>
            <a:endParaRPr lang="en-US" altLang="zh-CN" dirty="0"/>
          </a:p>
        </p:txBody>
      </p:sp>
      <p:pic>
        <p:nvPicPr>
          <p:cNvPr id="7" name="Picture 6">
            <a:extLst>
              <a:ext uri="{FF2B5EF4-FFF2-40B4-BE49-F238E27FC236}">
                <a16:creationId xmlns:a16="http://schemas.microsoft.com/office/drawing/2014/main" id="{366EC09D-7C3B-4A05-9D90-1D3ECF80AB12}"/>
              </a:ext>
            </a:extLst>
          </p:cNvPr>
          <p:cNvPicPr>
            <a:picLocks noChangeAspect="1"/>
          </p:cNvPicPr>
          <p:nvPr/>
        </p:nvPicPr>
        <p:blipFill>
          <a:blip r:embed="rId3"/>
          <a:stretch>
            <a:fillRect/>
          </a:stretch>
        </p:blipFill>
        <p:spPr>
          <a:xfrm>
            <a:off x="3074583" y="1586516"/>
            <a:ext cx="4352925" cy="1095375"/>
          </a:xfrm>
          <a:prstGeom prst="rect">
            <a:avLst/>
          </a:prstGeom>
        </p:spPr>
      </p:pic>
      <p:pic>
        <p:nvPicPr>
          <p:cNvPr id="8" name="Picture 7">
            <a:extLst>
              <a:ext uri="{FF2B5EF4-FFF2-40B4-BE49-F238E27FC236}">
                <a16:creationId xmlns:a16="http://schemas.microsoft.com/office/drawing/2014/main" id="{E6849CFE-B6B2-4EB6-A85C-1E0A7ABECE11}"/>
              </a:ext>
            </a:extLst>
          </p:cNvPr>
          <p:cNvPicPr>
            <a:picLocks noChangeAspect="1"/>
          </p:cNvPicPr>
          <p:nvPr/>
        </p:nvPicPr>
        <p:blipFill>
          <a:blip r:embed="rId4"/>
          <a:stretch>
            <a:fillRect/>
          </a:stretch>
        </p:blipFill>
        <p:spPr>
          <a:xfrm>
            <a:off x="3046009" y="2921000"/>
            <a:ext cx="4626475" cy="3937000"/>
          </a:xfrm>
          <a:prstGeom prst="rect">
            <a:avLst/>
          </a:prstGeom>
        </p:spPr>
      </p:pic>
      <p:pic>
        <p:nvPicPr>
          <p:cNvPr id="9" name="Picture 8">
            <a:extLst>
              <a:ext uri="{FF2B5EF4-FFF2-40B4-BE49-F238E27FC236}">
                <a16:creationId xmlns:a16="http://schemas.microsoft.com/office/drawing/2014/main" id="{3C2324BF-34E9-4884-9ECA-6E3EE3DD20E8}"/>
              </a:ext>
            </a:extLst>
          </p:cNvPr>
          <p:cNvPicPr>
            <a:picLocks noChangeAspect="1"/>
          </p:cNvPicPr>
          <p:nvPr/>
        </p:nvPicPr>
        <p:blipFill>
          <a:blip r:embed="rId5"/>
          <a:stretch>
            <a:fillRect/>
          </a:stretch>
        </p:blipFill>
        <p:spPr>
          <a:xfrm>
            <a:off x="8068036" y="4233530"/>
            <a:ext cx="3969634" cy="792186"/>
          </a:xfrm>
          <a:prstGeom prst="rect">
            <a:avLst/>
          </a:prstGeom>
        </p:spPr>
      </p:pic>
      <p:sp>
        <p:nvSpPr>
          <p:cNvPr id="10" name="TextBox 9">
            <a:extLst>
              <a:ext uri="{FF2B5EF4-FFF2-40B4-BE49-F238E27FC236}">
                <a16:creationId xmlns:a16="http://schemas.microsoft.com/office/drawing/2014/main" id="{847C7E60-68D0-46B2-90B1-9C367A1F1BAF}"/>
              </a:ext>
            </a:extLst>
          </p:cNvPr>
          <p:cNvSpPr txBox="1"/>
          <p:nvPr/>
        </p:nvSpPr>
        <p:spPr>
          <a:xfrm>
            <a:off x="8658412" y="5275259"/>
            <a:ext cx="2788881" cy="1477328"/>
          </a:xfrm>
          <a:prstGeom prst="rect">
            <a:avLst/>
          </a:prstGeom>
          <a:noFill/>
        </p:spPr>
        <p:txBody>
          <a:bodyPr wrap="square" rtlCol="0">
            <a:spAutoFit/>
          </a:bodyPr>
          <a:lstStyle/>
          <a:p>
            <a:r>
              <a:rPr lang="en-US" altLang="zh-CN" dirty="0"/>
              <a:t> a reward on which the expert does better, by a “margin” of t, than any of the </a:t>
            </a:r>
            <a:r>
              <a:rPr lang="en-US" altLang="zh-CN" dirty="0" err="1"/>
              <a:t>i</a:t>
            </a:r>
            <a:r>
              <a:rPr lang="en-US" altLang="zh-CN" dirty="0"/>
              <a:t> policies we had found previously. </a:t>
            </a:r>
            <a:endParaRPr lang="zh-CN" altLang="en-US" dirty="0"/>
          </a:p>
        </p:txBody>
      </p:sp>
      <p:cxnSp>
        <p:nvCxnSpPr>
          <p:cNvPr id="3" name="直接箭头连接符 2">
            <a:extLst>
              <a:ext uri="{FF2B5EF4-FFF2-40B4-BE49-F238E27FC236}">
                <a16:creationId xmlns:a16="http://schemas.microsoft.com/office/drawing/2014/main" id="{242D5D35-D913-426E-9793-DDB1618CDE2B}"/>
              </a:ext>
            </a:extLst>
          </p:cNvPr>
          <p:cNvCxnSpPr/>
          <p:nvPr/>
        </p:nvCxnSpPr>
        <p:spPr>
          <a:xfrm>
            <a:off x="2028092" y="4489938"/>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B0B81C1-31A8-4452-8E83-AB295A1DD298}"/>
                  </a:ext>
                </a:extLst>
              </p:cNvPr>
              <p:cNvSpPr txBox="1"/>
              <p:nvPr/>
            </p:nvSpPr>
            <p:spPr>
              <a:xfrm>
                <a:off x="154331" y="3429000"/>
                <a:ext cx="2674214" cy="286232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已知的，找一个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中</m:t>
                    </m:r>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𝜇</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最</m:t>
                    </m:r>
                  </m:oMath>
                </a14:m>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p>
            </p:txBody>
          </p:sp>
        </mc:Choice>
        <mc:Fallback xmlns="">
          <p:sp>
            <p:nvSpPr>
              <p:cNvPr id="6" name="文本框 5">
                <a:extLst>
                  <a:ext uri="{FF2B5EF4-FFF2-40B4-BE49-F238E27FC236}">
                    <a16:creationId xmlns:a16="http://schemas.microsoft.com/office/drawing/2014/main" id="{3B0B81C1-31A8-4452-8E83-AB295A1DD298}"/>
                  </a:ext>
                </a:extLst>
              </p:cNvPr>
              <p:cNvSpPr txBox="1">
                <a:spLocks noRot="1" noChangeAspect="1" noMove="1" noResize="1" noEditPoints="1" noAdjustHandles="1" noChangeArrowheads="1" noChangeShapeType="1" noTextEdit="1"/>
              </p:cNvSpPr>
              <p:nvPr/>
            </p:nvSpPr>
            <p:spPr>
              <a:xfrm>
                <a:off x="154331" y="3429000"/>
                <a:ext cx="2674214" cy="2862322"/>
              </a:xfrm>
              <a:prstGeom prst="rect">
                <a:avLst/>
              </a:prstGeom>
              <a:blipFill>
                <a:blip r:embed="rId6"/>
                <a:stretch>
                  <a:fillRect l="-1822" t="-1279" b="-23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5394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Learning-3Algorithm</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简化版本：</a:t>
            </a:r>
            <a:endParaRPr lang="en-US" altLang="zh-CN" dirty="0"/>
          </a:p>
          <a:p>
            <a:pPr lvl="1"/>
            <a:r>
              <a:rPr lang="zh-CN" altLang="en-US" dirty="0"/>
              <a:t>这里的简化是指不用再进行</a:t>
            </a:r>
            <a:r>
              <a:rPr lang="en-US" altLang="zh-CN" dirty="0"/>
              <a:t>min max </a:t>
            </a:r>
            <a:r>
              <a:rPr lang="zh-CN" altLang="en-US" dirty="0"/>
              <a:t>的求解了，做正交投影</a:t>
            </a:r>
            <a:endParaRPr lang="en-US" altLang="zh-CN" dirty="0"/>
          </a:p>
          <a:p>
            <a:pPr lvl="1"/>
            <a:r>
              <a:rPr lang="zh-CN" altLang="en-US" dirty="0"/>
              <a:t>是否是通用方法？？</a:t>
            </a:r>
            <a:endParaRPr lang="en-US" altLang="zh-CN" dirty="0"/>
          </a:p>
          <a:p>
            <a:endParaRPr lang="en-US" altLang="zh-CN" dirty="0"/>
          </a:p>
          <a:p>
            <a:endParaRPr lang="en-US" altLang="zh-CN" dirty="0"/>
          </a:p>
        </p:txBody>
      </p:sp>
      <p:pic>
        <p:nvPicPr>
          <p:cNvPr id="2" name="Picture 1">
            <a:extLst>
              <a:ext uri="{FF2B5EF4-FFF2-40B4-BE49-F238E27FC236}">
                <a16:creationId xmlns:a16="http://schemas.microsoft.com/office/drawing/2014/main" id="{1B530798-BE16-4029-BC9C-F5D2D5AC3BEA}"/>
              </a:ext>
            </a:extLst>
          </p:cNvPr>
          <p:cNvPicPr>
            <a:picLocks noChangeAspect="1"/>
          </p:cNvPicPr>
          <p:nvPr/>
        </p:nvPicPr>
        <p:blipFill>
          <a:blip r:embed="rId3"/>
          <a:stretch>
            <a:fillRect/>
          </a:stretch>
        </p:blipFill>
        <p:spPr>
          <a:xfrm>
            <a:off x="3210769" y="3145983"/>
            <a:ext cx="5187138" cy="2537187"/>
          </a:xfrm>
          <a:prstGeom prst="rect">
            <a:avLst/>
          </a:prstGeom>
        </p:spPr>
      </p:pic>
    </p:spTree>
    <p:extLst>
      <p:ext uri="{BB962C8B-B14F-4D97-AF65-F5344CB8AC3E}">
        <p14:creationId xmlns:p14="http://schemas.microsoft.com/office/powerpoint/2010/main" val="1040969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normAutofit fontScale="90000"/>
          </a:bodyPr>
          <a:lstStyle/>
          <a:p>
            <a:r>
              <a:rPr lang="en-US" altLang="zh-CN" dirty="0"/>
              <a:t>Apprenticeship Learning via Inverse Reinforcement Learning-4Theoretical results</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理论上可以证明他能在</a:t>
            </a:r>
            <a:r>
              <a:rPr lang="en-US" altLang="zh-CN" dirty="0"/>
              <a:t>n</a:t>
            </a:r>
            <a:r>
              <a:rPr lang="zh-CN" altLang="en-US" dirty="0"/>
              <a:t>步内完成：</a:t>
            </a:r>
            <a:endParaRPr lang="en-US" altLang="zh-CN" dirty="0"/>
          </a:p>
          <a:p>
            <a:endParaRPr lang="en-US" altLang="zh-CN" dirty="0"/>
          </a:p>
          <a:p>
            <a:endParaRPr lang="en-US" altLang="zh-CN" dirty="0"/>
          </a:p>
        </p:txBody>
      </p:sp>
      <p:pic>
        <p:nvPicPr>
          <p:cNvPr id="6" name="Picture 5">
            <a:extLst>
              <a:ext uri="{FF2B5EF4-FFF2-40B4-BE49-F238E27FC236}">
                <a16:creationId xmlns:a16="http://schemas.microsoft.com/office/drawing/2014/main" id="{1E214EE2-C08E-420E-9317-6F8BF6577714}"/>
              </a:ext>
            </a:extLst>
          </p:cNvPr>
          <p:cNvPicPr>
            <a:picLocks noChangeAspect="1"/>
          </p:cNvPicPr>
          <p:nvPr/>
        </p:nvPicPr>
        <p:blipFill>
          <a:blip r:embed="rId3"/>
          <a:stretch>
            <a:fillRect/>
          </a:stretch>
        </p:blipFill>
        <p:spPr>
          <a:xfrm>
            <a:off x="3790950" y="2519362"/>
            <a:ext cx="4610100" cy="1819275"/>
          </a:xfrm>
          <a:prstGeom prst="rect">
            <a:avLst/>
          </a:prstGeom>
        </p:spPr>
      </p:pic>
    </p:spTree>
    <p:extLst>
      <p:ext uri="{BB962C8B-B14F-4D97-AF65-F5344CB8AC3E}">
        <p14:creationId xmlns:p14="http://schemas.microsoft.com/office/powerpoint/2010/main" val="248714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C519-23B1-4401-8187-5D66646D898F}"/>
              </a:ext>
            </a:extLst>
          </p:cNvPr>
          <p:cNvSpPr>
            <a:spLocks noGrp="1"/>
          </p:cNvSpPr>
          <p:nvPr>
            <p:ph type="title"/>
          </p:nvPr>
        </p:nvSpPr>
        <p:spPr/>
        <p:txBody>
          <a:bodyPr/>
          <a:lstStyle/>
          <a:p>
            <a:r>
              <a:rPr lang="zh-CN" altLang="en-US" dirty="0"/>
              <a:t>实现</a:t>
            </a:r>
          </a:p>
        </p:txBody>
      </p:sp>
      <p:sp>
        <p:nvSpPr>
          <p:cNvPr id="3" name="Content Placeholder 2">
            <a:extLst>
              <a:ext uri="{FF2B5EF4-FFF2-40B4-BE49-F238E27FC236}">
                <a16:creationId xmlns:a16="http://schemas.microsoft.com/office/drawing/2014/main" id="{B7AEBB37-514E-49BF-A32A-87079A197E5E}"/>
              </a:ext>
            </a:extLst>
          </p:cNvPr>
          <p:cNvSpPr>
            <a:spLocks noGrp="1"/>
          </p:cNvSpPr>
          <p:nvPr>
            <p:ph idx="1"/>
          </p:nvPr>
        </p:nvSpPr>
        <p:spPr/>
        <p:txBody>
          <a:bodyPr/>
          <a:lstStyle/>
          <a:p>
            <a:r>
              <a:rPr lang="en-US" altLang="zh-CN" dirty="0"/>
              <a:t>https://github.com/jangirrishabh/toyCarIRL</a:t>
            </a:r>
          </a:p>
          <a:p>
            <a:r>
              <a:rPr lang="en-US" altLang="zh-CN" dirty="0">
                <a:hlinkClick r:id="rId2"/>
              </a:rPr>
              <a:t>https://jangirrishabh.github.io/2016/07/09/virtual-car-IRL/</a:t>
            </a:r>
            <a:endParaRPr lang="en-US" altLang="zh-CN" dirty="0"/>
          </a:p>
          <a:p>
            <a:endParaRPr lang="en-US" altLang="zh-CN" dirty="0"/>
          </a:p>
          <a:p>
            <a:endParaRPr lang="zh-CN" altLang="en-US" dirty="0"/>
          </a:p>
        </p:txBody>
      </p:sp>
      <p:pic>
        <p:nvPicPr>
          <p:cNvPr id="4" name="Picture 3">
            <a:extLst>
              <a:ext uri="{FF2B5EF4-FFF2-40B4-BE49-F238E27FC236}">
                <a16:creationId xmlns:a16="http://schemas.microsoft.com/office/drawing/2014/main" id="{B4E57BE8-6EAA-4D49-9B49-276D30899FF7}"/>
              </a:ext>
            </a:extLst>
          </p:cNvPr>
          <p:cNvPicPr>
            <a:picLocks noChangeAspect="1"/>
          </p:cNvPicPr>
          <p:nvPr/>
        </p:nvPicPr>
        <p:blipFill>
          <a:blip r:embed="rId3"/>
          <a:stretch>
            <a:fillRect/>
          </a:stretch>
        </p:blipFill>
        <p:spPr>
          <a:xfrm>
            <a:off x="515374" y="3429000"/>
            <a:ext cx="10258425" cy="2124075"/>
          </a:xfrm>
          <a:prstGeom prst="rect">
            <a:avLst/>
          </a:prstGeom>
        </p:spPr>
      </p:pic>
    </p:spTree>
    <p:extLst>
      <p:ext uri="{BB962C8B-B14F-4D97-AF65-F5344CB8AC3E}">
        <p14:creationId xmlns:p14="http://schemas.microsoft.com/office/powerpoint/2010/main" val="1221241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AA5E2-2640-4153-AD39-5BD4D0BBC165}"/>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811FB7A7-1033-4C9D-8610-D406D82D83AD}"/>
              </a:ext>
            </a:extLst>
          </p:cNvPr>
          <p:cNvPicPr>
            <a:picLocks noChangeAspect="1"/>
          </p:cNvPicPr>
          <p:nvPr/>
        </p:nvPicPr>
        <p:blipFill>
          <a:blip r:embed="rId3"/>
          <a:stretch>
            <a:fillRect/>
          </a:stretch>
        </p:blipFill>
        <p:spPr>
          <a:xfrm>
            <a:off x="3009900" y="314325"/>
            <a:ext cx="6172200" cy="6229350"/>
          </a:xfrm>
          <a:prstGeom prst="rect">
            <a:avLst/>
          </a:prstGeom>
        </p:spPr>
      </p:pic>
    </p:spTree>
    <p:extLst>
      <p:ext uri="{BB962C8B-B14F-4D97-AF65-F5344CB8AC3E}">
        <p14:creationId xmlns:p14="http://schemas.microsoft.com/office/powerpoint/2010/main" val="46461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A9473-A211-4555-BDD8-53620298E91D}"/>
              </a:ext>
            </a:extLst>
          </p:cNvPr>
          <p:cNvSpPr>
            <a:spLocks noGrp="1"/>
          </p:cNvSpPr>
          <p:nvPr>
            <p:ph type="title"/>
          </p:nvPr>
        </p:nvSpPr>
        <p:spPr/>
        <p:txBody>
          <a:bodyPr/>
          <a:lstStyle/>
          <a:p>
            <a:r>
              <a:rPr lang="en-US" altLang="zh-CN" dirty="0"/>
              <a:t>2.1.3</a:t>
            </a:r>
            <a:r>
              <a:rPr lang="zh-CN" altLang="en-US" dirty="0"/>
              <a:t>基于结构化预测的方法</a:t>
            </a:r>
          </a:p>
        </p:txBody>
      </p:sp>
      <p:sp>
        <p:nvSpPr>
          <p:cNvPr id="3" name="内容占位符 2">
            <a:extLst>
              <a:ext uri="{FF2B5EF4-FFF2-40B4-BE49-F238E27FC236}">
                <a16:creationId xmlns:a16="http://schemas.microsoft.com/office/drawing/2014/main" id="{F4D61E5D-4024-47D9-83EC-9D37D993CE91}"/>
              </a:ext>
            </a:extLst>
          </p:cNvPr>
          <p:cNvSpPr>
            <a:spLocks noGrp="1"/>
          </p:cNvSpPr>
          <p:nvPr>
            <p:ph idx="1"/>
          </p:nvPr>
        </p:nvSpPr>
        <p:spPr/>
        <p:txBody>
          <a:bodyPr/>
          <a:lstStyle/>
          <a:p>
            <a:r>
              <a:rPr lang="en-US" altLang="zh-CN" dirty="0"/>
              <a:t>A.</a:t>
            </a:r>
            <a:r>
              <a:rPr lang="zh-CN" altLang="en-US" dirty="0"/>
              <a:t>边际规划</a:t>
            </a:r>
            <a:endParaRPr lang="en-US" altLang="zh-CN" dirty="0"/>
          </a:p>
          <a:p>
            <a:r>
              <a:rPr lang="zh-CN" altLang="en-US" dirty="0"/>
              <a:t>将</a:t>
            </a:r>
            <a:r>
              <a:rPr lang="en-US" altLang="zh-CN" dirty="0"/>
              <a:t>imitation learning </a:t>
            </a:r>
            <a:r>
              <a:rPr lang="zh-CN" altLang="en-US" dirty="0"/>
              <a:t>问题形式化为：策略空间上的最大间隔结构化预测问题。</a:t>
            </a:r>
            <a:endParaRPr lang="en-US" altLang="zh-CN" dirty="0"/>
          </a:p>
          <a:p>
            <a:r>
              <a:rPr lang="en-US" altLang="zh-CN" dirty="0"/>
              <a:t>The leap from a perception’s model to costs .</a:t>
            </a:r>
          </a:p>
          <a:p>
            <a:r>
              <a:rPr lang="en-US" altLang="zh-CN" dirty="0"/>
              <a:t>Three contributions:</a:t>
            </a:r>
          </a:p>
          <a:p>
            <a:pPr lvl="2"/>
            <a:r>
              <a:rPr lang="en-US" altLang="zh-CN" dirty="0"/>
              <a:t>A novel method for learning to plan </a:t>
            </a:r>
          </a:p>
          <a:p>
            <a:pPr lvl="2"/>
            <a:r>
              <a:rPr lang="en-US" altLang="zh-CN" dirty="0"/>
              <a:t>Both online and batch setting</a:t>
            </a:r>
          </a:p>
          <a:p>
            <a:pPr lvl="2"/>
            <a:r>
              <a:rPr lang="en-US" altLang="zh-CN" dirty="0"/>
              <a:t>Apply to mobile robotics</a:t>
            </a:r>
            <a:endParaRPr lang="zh-CN" altLang="en-US" dirty="0"/>
          </a:p>
        </p:txBody>
      </p:sp>
    </p:spTree>
    <p:extLst>
      <p:ext uri="{BB962C8B-B14F-4D97-AF65-F5344CB8AC3E}">
        <p14:creationId xmlns:p14="http://schemas.microsoft.com/office/powerpoint/2010/main" val="640968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E9296-140B-4A4E-BB42-CF33BB03C038}"/>
              </a:ext>
            </a:extLst>
          </p:cNvPr>
          <p:cNvSpPr>
            <a:spLocks noGrp="1"/>
          </p:cNvSpPr>
          <p:nvPr>
            <p:ph type="title"/>
          </p:nvPr>
        </p:nvSpPr>
        <p:spPr/>
        <p:txBody>
          <a:bodyPr/>
          <a:lstStyle/>
          <a:p>
            <a:r>
              <a:rPr lang="en-US" altLang="zh-CN" dirty="0"/>
              <a:t>2.1.3</a:t>
            </a:r>
            <a:r>
              <a:rPr lang="zh-CN" altLang="en-US" dirty="0"/>
              <a:t>基于结构化预测的方法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E595C6-0F56-438B-887C-4799D1F7DCC2}"/>
                  </a:ext>
                </a:extLst>
              </p:cNvPr>
              <p:cNvSpPr>
                <a:spLocks noGrp="1"/>
              </p:cNvSpPr>
              <p:nvPr>
                <p:ph idx="1"/>
              </p:nvPr>
            </p:nvSpPr>
            <p:spPr/>
            <p:txBody>
              <a:bodyPr>
                <a:normAutofit fontScale="92500" lnSpcReduction="20000"/>
              </a:bodyPr>
              <a:lstStyle/>
              <a:p>
                <a:r>
                  <a:rPr lang="en-US" altLang="zh-CN" dirty="0"/>
                  <a:t>A.</a:t>
                </a:r>
                <a:r>
                  <a:rPr lang="zh-CN" altLang="en-US" dirty="0"/>
                  <a:t>边际规划</a:t>
                </a:r>
                <a:endParaRPr lang="en-US" altLang="zh-CN" dirty="0"/>
              </a:p>
              <a:p>
                <a:r>
                  <a:rPr lang="zh-CN" altLang="en-US" dirty="0"/>
                  <a:t>将每个策略映射到策略空间中的点：</a:t>
                </a:r>
                <a:endParaRPr lang="en-US" altLang="zh-CN" dirty="0"/>
              </a:p>
              <a:p>
                <a:pPr lvl="1"/>
                <a:r>
                  <a:rPr lang="zh-CN" altLang="en-US" dirty="0"/>
                  <a:t>策略会产生轨迹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，对应的</a:t>
                </a:r>
                <a:r>
                  <a:rPr lang="en-US" altLang="zh-CN" dirty="0"/>
                  <a:t>s-a </a:t>
                </a:r>
                <a:r>
                  <a:rPr lang="zh-CN" altLang="en-US" dirty="0"/>
                  <a:t>频率统计向量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a:rPr lang="zh-CN" altLang="en-US" i="1">
                        <a:latin typeface="Cambria Math" panose="02040503050406030204" pitchFamily="18" charset="0"/>
                      </a:rPr>
                      <m:t>，</m:t>
                    </m:r>
                  </m:oMath>
                </a14:m>
                <a:r>
                  <a:rPr lang="zh-CN" altLang="en-US" dirty="0"/>
                  <a:t>每个策略都会在</a:t>
                </a:r>
                <a:r>
                  <a:rPr lang="en-US" altLang="zh-CN" dirty="0"/>
                  <a:t>μ</a:t>
                </a:r>
                <a:r>
                  <a:rPr lang="zh-CN" altLang="en-US" dirty="0"/>
                  <a:t>所在的空间中产生一个或多个点，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的</m:t>
                    </m:r>
                  </m:oMath>
                </a14:m>
                <a:r>
                  <a:rPr lang="zh-CN" altLang="en-US" dirty="0"/>
                  <a:t>每个分量表示状态动作对儿在这条轨迹中出现的频次</a:t>
                </a:r>
                <a:endParaRPr lang="en-US" altLang="zh-CN" dirty="0"/>
              </a:p>
              <a:p>
                <a:pPr lvl="1"/>
                <a:r>
                  <a:rPr lang="zh-CN" altLang="en-US" dirty="0"/>
                  <a:t>进而原先从特征到奖励的映射关系就可以表示为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𝜇</m:t>
                    </m:r>
                    <m:r>
                      <a:rPr lang="en-US" altLang="zh-CN" b="0" i="1" smtClean="0">
                        <a:latin typeface="Cambria Math" panose="02040503050406030204" pitchFamily="18" charset="0"/>
                      </a:rPr>
                      <m:t> </m:t>
                    </m:r>
                    <m:r>
                      <a:rPr lang="zh-CN" altLang="en-US" i="1">
                        <a:latin typeface="Cambria Math" panose="02040503050406030204" pitchFamily="18" charset="0"/>
                      </a:rPr>
                      <m:t>或者</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那么某个策略的奖励就可以用平均和最大来获得，这里的</a:t>
                </a:r>
                <a:r>
                  <a:rPr lang="en-US" altLang="zh-CN" dirty="0"/>
                  <a:t>w</a:t>
                </a:r>
                <a:r>
                  <a:rPr lang="zh-CN" altLang="en-US" dirty="0"/>
                  <a:t>是我们要优化的未知向量</a:t>
                </a:r>
                <a:endParaRPr lang="en-US" altLang="zh-CN" dirty="0"/>
              </a:p>
              <a:p>
                <a:pPr lvl="1"/>
                <a:r>
                  <a:rPr lang="zh-CN" altLang="en-US" dirty="0"/>
                  <a:t>我们的</a:t>
                </a:r>
                <a:r>
                  <a:rPr lang="en-US" altLang="zh-CN" dirty="0"/>
                  <a:t>cost</a:t>
                </a:r>
                <a:r>
                  <a:rPr lang="zh-CN" altLang="en-US" dirty="0"/>
                  <a:t>是一个额外加入的限制条件，定义为，不同的</a:t>
                </a:r>
                <a:r>
                  <a:rPr lang="en-US" altLang="zh-CN" dirty="0"/>
                  <a:t>μ</a:t>
                </a:r>
                <a:r>
                  <a:rPr lang="zh-CN" altLang="en-US" dirty="0"/>
                  <a:t>在空间中的距离，我们要求</a:t>
                </a:r>
                <a:r>
                  <a:rPr lang="en-US" altLang="zh-CN" dirty="0"/>
                  <a:t>agent </a:t>
                </a:r>
                <a:r>
                  <a:rPr lang="zh-CN" altLang="en-US" dirty="0"/>
                  <a:t>的策略产生的</a:t>
                </a:r>
                <a:r>
                  <a:rPr lang="en-US" altLang="zh-CN" dirty="0"/>
                  <a:t>μ</a:t>
                </a:r>
                <a:r>
                  <a:rPr lang="zh-CN" altLang="en-US" dirty="0"/>
                  <a:t>不能偏离专家策略的</a:t>
                </a:r>
                <a:r>
                  <a:rPr lang="en-US" altLang="zh-CN" dirty="0"/>
                  <a:t>μ</a:t>
                </a:r>
                <a:r>
                  <a:rPr lang="zh-CN" altLang="en-US" dirty="0"/>
                  <a:t>太远。这里距离用</a:t>
                </a:r>
                <a:r>
                  <a:rPr lang="en-US" altLang="zh-CN" dirty="0"/>
                  <a:t>L</a:t>
                </a:r>
                <a:r>
                  <a:rPr lang="zh-CN" altLang="en-US" dirty="0"/>
                  <a:t>表示，定义为：</a:t>
                </a:r>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𝜇</m:t>
                    </m:r>
                  </m:oMath>
                </a14:m>
                <a:r>
                  <a:rPr lang="en-US" altLang="zh-CN" dirty="0"/>
                  <a:t>, </a:t>
                </a:r>
                <a:r>
                  <a:rPr lang="zh-CN" altLang="en-US" dirty="0"/>
                  <a:t>线性组合。不同的分量上会有不同的权重。</a:t>
                </a:r>
                <a:endParaRPr lang="en-US" altLang="zh-CN" dirty="0"/>
              </a:p>
              <a:p>
                <a:pPr lvl="1"/>
                <a:endParaRPr lang="en-US" altLang="zh-CN" dirty="0"/>
              </a:p>
              <a:p>
                <a:r>
                  <a:rPr lang="zh-CN" altLang="en-US" dirty="0"/>
                  <a:t>在每个</a:t>
                </a:r>
                <a:r>
                  <a:rPr lang="en-US" altLang="zh-CN" dirty="0"/>
                  <a:t>s-a</a:t>
                </a:r>
                <a:r>
                  <a:rPr lang="zh-CN" altLang="en-US" dirty="0"/>
                  <a:t>对儿上定义一个</a:t>
                </a:r>
                <a:r>
                  <a:rPr lang="en-US" altLang="zh-CN" dirty="0"/>
                  <a:t>loss</a:t>
                </a:r>
                <a:r>
                  <a:rPr lang="zh-CN" altLang="en-US" dirty="0"/>
                  <a:t>，也就是说要惩罚那些于示例不采用同一动作的策略。也就是希望把与专家相近的策略和与专家策略差异较大的策略尽量分开。</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E0E595C6-0F56-438B-887C-4799D1F7DCC2}"/>
                  </a:ext>
                </a:extLst>
              </p:cNvPr>
              <p:cNvSpPr>
                <a:spLocks noGrp="1" noRot="1" noChangeAspect="1" noMove="1" noResize="1" noEditPoints="1" noAdjustHandles="1" noChangeArrowheads="1" noChangeShapeType="1" noTextEdit="1"/>
              </p:cNvSpPr>
              <p:nvPr>
                <p:ph idx="1"/>
              </p:nvPr>
            </p:nvSpPr>
            <p:spPr>
              <a:blipFill>
                <a:blip r:embed="rId3"/>
                <a:stretch>
                  <a:fillRect l="-928" t="-3501"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6628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C6E37-741E-40A0-B670-B136E5A42CB8}"/>
              </a:ext>
            </a:extLst>
          </p:cNvPr>
          <p:cNvSpPr>
            <a:spLocks noGrp="1"/>
          </p:cNvSpPr>
          <p:nvPr>
            <p:ph type="title"/>
          </p:nvPr>
        </p:nvSpPr>
        <p:spPr/>
        <p:txBody>
          <a:bodyPr/>
          <a:lstStyle/>
          <a:p>
            <a:r>
              <a:rPr lang="en-US" altLang="zh-CN" dirty="0"/>
              <a:t>2.1.3</a:t>
            </a:r>
            <a:r>
              <a:rPr lang="zh-CN" altLang="en-US" dirty="0"/>
              <a:t>基于结构化预测的方法</a:t>
            </a:r>
          </a:p>
        </p:txBody>
      </p:sp>
      <p:sp>
        <p:nvSpPr>
          <p:cNvPr id="3" name="内容占位符 2">
            <a:extLst>
              <a:ext uri="{FF2B5EF4-FFF2-40B4-BE49-F238E27FC236}">
                <a16:creationId xmlns:a16="http://schemas.microsoft.com/office/drawing/2014/main" id="{24197751-9FC9-457E-9DCF-BD6E3C6EF58F}"/>
              </a:ext>
            </a:extLst>
          </p:cNvPr>
          <p:cNvSpPr>
            <a:spLocks noGrp="1"/>
          </p:cNvSpPr>
          <p:nvPr>
            <p:ph idx="1"/>
          </p:nvPr>
        </p:nvSpPr>
        <p:spPr/>
        <p:txBody>
          <a:bodyPr/>
          <a:lstStyle/>
          <a:p>
            <a:r>
              <a:rPr lang="en-US" altLang="zh-CN" dirty="0"/>
              <a:t>A.</a:t>
            </a:r>
            <a:r>
              <a:rPr lang="zh-CN" altLang="en-US" dirty="0"/>
              <a:t>边际规划</a:t>
            </a:r>
            <a:endParaRPr lang="en-US" altLang="zh-CN" dirty="0"/>
          </a:p>
          <a:p>
            <a:r>
              <a:rPr lang="zh-CN" altLang="en-US" dirty="0"/>
              <a:t>优化：</a:t>
            </a:r>
            <a:endParaRPr lang="en-US" altLang="zh-CN" dirty="0"/>
          </a:p>
          <a:p>
            <a:endParaRPr lang="zh-CN" altLang="en-US" dirty="0"/>
          </a:p>
        </p:txBody>
      </p:sp>
      <p:pic>
        <p:nvPicPr>
          <p:cNvPr id="4" name="图片 3">
            <a:extLst>
              <a:ext uri="{FF2B5EF4-FFF2-40B4-BE49-F238E27FC236}">
                <a16:creationId xmlns:a16="http://schemas.microsoft.com/office/drawing/2014/main" id="{7EB967D1-6ED1-4E90-A672-1D3292344536}"/>
              </a:ext>
            </a:extLst>
          </p:cNvPr>
          <p:cNvPicPr>
            <a:picLocks noChangeAspect="1"/>
          </p:cNvPicPr>
          <p:nvPr/>
        </p:nvPicPr>
        <p:blipFill>
          <a:blip r:embed="rId3"/>
          <a:stretch>
            <a:fillRect/>
          </a:stretch>
        </p:blipFill>
        <p:spPr>
          <a:xfrm>
            <a:off x="3505200" y="2795587"/>
            <a:ext cx="5181600" cy="1266825"/>
          </a:xfrm>
          <a:prstGeom prst="rect">
            <a:avLst/>
          </a:prstGeom>
        </p:spPr>
      </p:pic>
    </p:spTree>
    <p:extLst>
      <p:ext uri="{BB962C8B-B14F-4D97-AF65-F5344CB8AC3E}">
        <p14:creationId xmlns:p14="http://schemas.microsoft.com/office/powerpoint/2010/main" val="1789654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CF4A-47DB-4930-AE3C-D080B4347220}"/>
              </a:ext>
            </a:extLst>
          </p:cNvPr>
          <p:cNvSpPr>
            <a:spLocks noGrp="1"/>
          </p:cNvSpPr>
          <p:nvPr>
            <p:ph type="title"/>
          </p:nvPr>
        </p:nvSpPr>
        <p:spPr/>
        <p:txBody>
          <a:bodyPr/>
          <a:lstStyle/>
          <a:p>
            <a:r>
              <a:rPr lang="zh-CN" altLang="en-US" dirty="0"/>
              <a:t>基于最大边际的逆向强化学习</a:t>
            </a:r>
            <a:br>
              <a:rPr lang="en-US" altLang="zh-CN" dirty="0"/>
            </a:br>
            <a:r>
              <a:rPr lang="en-US" altLang="zh-CN" dirty="0"/>
              <a:t>——</a:t>
            </a:r>
            <a:r>
              <a:rPr lang="zh-CN" altLang="en-US" dirty="0"/>
              <a:t>最大边际规划</a:t>
            </a:r>
          </a:p>
        </p:txBody>
      </p:sp>
      <p:sp>
        <p:nvSpPr>
          <p:cNvPr id="3" name="Text Placeholder 2">
            <a:extLst>
              <a:ext uri="{FF2B5EF4-FFF2-40B4-BE49-F238E27FC236}">
                <a16:creationId xmlns:a16="http://schemas.microsoft.com/office/drawing/2014/main" id="{F457DEF4-4244-429B-A2E7-6CA521F30DAB}"/>
              </a:ext>
            </a:extLst>
          </p:cNvPr>
          <p:cNvSpPr>
            <a:spLocks noGrp="1"/>
          </p:cNvSpPr>
          <p:nvPr>
            <p:ph type="body" idx="1"/>
          </p:nvPr>
        </p:nvSpPr>
        <p:spPr/>
        <p:txBody>
          <a:bodyPr/>
          <a:lstStyle/>
          <a:p>
            <a:r>
              <a:rPr lang="en-US" altLang="zh-CN" dirty="0"/>
              <a:t>Maximum Margin Planning</a:t>
            </a:r>
          </a:p>
          <a:p>
            <a:endParaRPr lang="zh-CN" altLang="en-US" dirty="0"/>
          </a:p>
        </p:txBody>
      </p:sp>
      <p:sp>
        <p:nvSpPr>
          <p:cNvPr id="4" name="箭头: 右弧形 3">
            <a:hlinkClick r:id="rId3" action="ppaction://hlinksldjump"/>
            <a:extLst>
              <a:ext uri="{FF2B5EF4-FFF2-40B4-BE49-F238E27FC236}">
                <a16:creationId xmlns:a16="http://schemas.microsoft.com/office/drawing/2014/main" id="{BF4C353D-341A-4071-B5F4-3157B88DC4FF}"/>
              </a:ext>
            </a:extLst>
          </p:cNvPr>
          <p:cNvSpPr/>
          <p:nvPr/>
        </p:nvSpPr>
        <p:spPr>
          <a:xfrm>
            <a:off x="11347450" y="5730421"/>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05977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A49E0-BB25-46B6-A021-29DC2804F087}"/>
              </a:ext>
            </a:extLst>
          </p:cNvPr>
          <p:cNvSpPr>
            <a:spLocks noGrp="1"/>
          </p:cNvSpPr>
          <p:nvPr>
            <p:ph type="title"/>
          </p:nvPr>
        </p:nvSpPr>
        <p:spPr/>
        <p:txBody>
          <a:bodyPr/>
          <a:lstStyle/>
          <a:p>
            <a:r>
              <a:rPr lang="en-US" altLang="zh-CN" dirty="0"/>
              <a:t>2. </a:t>
            </a:r>
            <a:r>
              <a:rPr lang="zh-CN" altLang="en-US" dirty="0"/>
              <a:t>常见算法分类与概述</a:t>
            </a:r>
          </a:p>
        </p:txBody>
      </p:sp>
      <p:sp>
        <p:nvSpPr>
          <p:cNvPr id="3" name="内容占位符 2">
            <a:extLst>
              <a:ext uri="{FF2B5EF4-FFF2-40B4-BE49-F238E27FC236}">
                <a16:creationId xmlns:a16="http://schemas.microsoft.com/office/drawing/2014/main" id="{FDFD0030-B37A-433A-B9E3-8180A549B025}"/>
              </a:ext>
            </a:extLst>
          </p:cNvPr>
          <p:cNvSpPr>
            <a:spLocks noGrp="1"/>
          </p:cNvSpPr>
          <p:nvPr>
            <p:ph idx="1"/>
          </p:nvPr>
        </p:nvSpPr>
        <p:spPr/>
        <p:txBody>
          <a:bodyPr>
            <a:normAutofit fontScale="92500" lnSpcReduction="20000"/>
          </a:bodyPr>
          <a:lstStyle/>
          <a:p>
            <a:r>
              <a:rPr lang="zh-CN" altLang="en-US" dirty="0"/>
              <a:t>根据“专家”示例是否为最优进行分类：</a:t>
            </a:r>
            <a:endParaRPr lang="en-US" altLang="zh-CN" dirty="0"/>
          </a:p>
          <a:p>
            <a:endParaRPr lang="en-US" altLang="zh-CN" dirty="0"/>
          </a:p>
          <a:p>
            <a:r>
              <a:rPr lang="en-US" altLang="zh-CN" dirty="0"/>
              <a:t>2.1</a:t>
            </a:r>
            <a:r>
              <a:rPr lang="zh-CN" altLang="en-US" dirty="0"/>
              <a:t>示例为最优解：</a:t>
            </a:r>
            <a:endParaRPr lang="en-US" altLang="zh-CN" dirty="0"/>
          </a:p>
          <a:p>
            <a:r>
              <a:rPr lang="zh-CN" altLang="en-US" dirty="0"/>
              <a:t>专家策略是全局最优解。</a:t>
            </a:r>
            <a:endParaRPr lang="en-US" altLang="zh-CN" dirty="0"/>
          </a:p>
          <a:p>
            <a:r>
              <a:rPr lang="zh-CN" altLang="en-US" dirty="0"/>
              <a:t>我们要估计是什么样的潜在奖励函数驱动专家策略。</a:t>
            </a:r>
            <a:endParaRPr lang="en-US" altLang="zh-CN" dirty="0"/>
          </a:p>
          <a:p>
            <a:endParaRPr lang="en-US" altLang="zh-CN" dirty="0"/>
          </a:p>
          <a:p>
            <a:r>
              <a:rPr lang="en-US" altLang="zh-CN" dirty="0"/>
              <a:t>2.2</a:t>
            </a:r>
            <a:r>
              <a:rPr lang="zh-CN" altLang="en-US" dirty="0"/>
              <a:t>示例仅为可行解：</a:t>
            </a:r>
            <a:endParaRPr lang="en-US" altLang="zh-CN" dirty="0"/>
          </a:p>
          <a:p>
            <a:r>
              <a:rPr lang="zh-CN" altLang="en-US" dirty="0"/>
              <a:t>给出的示例仅是策略空间中的可行解。</a:t>
            </a:r>
            <a:endParaRPr lang="en-US" altLang="zh-CN" dirty="0"/>
          </a:p>
          <a:p>
            <a:r>
              <a:rPr lang="zh-CN" altLang="en-US" dirty="0"/>
              <a:t>我们除了要知道专家为什么这么做之外，还要在这个奖励函数的基础上，根据与环境的交互结果，对奖励函数进行修正，对专家策略进行提升和改进。</a:t>
            </a:r>
            <a:endParaRPr lang="en-US" altLang="zh-CN" dirty="0"/>
          </a:p>
          <a:p>
            <a:endParaRPr lang="zh-CN" altLang="en-US" dirty="0"/>
          </a:p>
        </p:txBody>
      </p:sp>
    </p:spTree>
    <p:extLst>
      <p:ext uri="{BB962C8B-B14F-4D97-AF65-F5344CB8AC3E}">
        <p14:creationId xmlns:p14="http://schemas.microsoft.com/office/powerpoint/2010/main" val="1543061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-abstract</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p:txBody>
          <a:bodyPr/>
          <a:lstStyle/>
          <a:p>
            <a:r>
              <a:rPr lang="en-US" altLang="zh-CN" dirty="0"/>
              <a:t> We frame learning such behaviors as a </a:t>
            </a:r>
            <a:r>
              <a:rPr lang="en-US" altLang="zh-CN" dirty="0">
                <a:solidFill>
                  <a:srgbClr val="FF0000"/>
                </a:solidFill>
              </a:rPr>
              <a:t>maximum margin structured prediction problem </a:t>
            </a:r>
            <a:r>
              <a:rPr lang="en-US" altLang="zh-CN" dirty="0"/>
              <a:t>over a space of policies.</a:t>
            </a:r>
            <a:r>
              <a:rPr lang="zh-CN" altLang="en-US" dirty="0"/>
              <a:t>最大边际结构化预测问题。</a:t>
            </a:r>
            <a:endParaRPr lang="en-US" altLang="zh-CN" dirty="0"/>
          </a:p>
          <a:p>
            <a:endParaRPr lang="en-US" altLang="zh-CN" dirty="0"/>
          </a:p>
          <a:p>
            <a:r>
              <a:rPr lang="zh-CN" altLang="en-US" dirty="0"/>
              <a:t>主要：</a:t>
            </a:r>
            <a:endParaRPr lang="en-US" altLang="zh-CN" dirty="0"/>
          </a:p>
          <a:p>
            <a:pPr lvl="1"/>
            <a:r>
              <a:rPr lang="en-US" altLang="zh-CN" dirty="0"/>
              <a:t> In this approach, we </a:t>
            </a:r>
            <a:r>
              <a:rPr lang="en-US" altLang="zh-CN" dirty="0">
                <a:solidFill>
                  <a:srgbClr val="FF0000"/>
                </a:solidFill>
              </a:rPr>
              <a:t>learn mappings from features to cost </a:t>
            </a:r>
            <a:r>
              <a:rPr lang="en-US" altLang="zh-CN" dirty="0"/>
              <a:t>so an optimal policy in an MDP with these cost mimics the expert’s behavior. </a:t>
            </a:r>
          </a:p>
          <a:p>
            <a:pPr lvl="1"/>
            <a:r>
              <a:rPr lang="en-US" altLang="zh-CN" dirty="0"/>
              <a:t>Further, we </a:t>
            </a:r>
            <a:r>
              <a:rPr lang="en-US" altLang="zh-CN" dirty="0">
                <a:solidFill>
                  <a:srgbClr val="FF0000"/>
                </a:solidFill>
              </a:rPr>
              <a:t>demonstrate a simple, provably eﬃcient approach to structured maximum margin learning</a:t>
            </a:r>
            <a:r>
              <a:rPr lang="en-US" altLang="zh-CN" dirty="0"/>
              <a:t>, based on the </a:t>
            </a:r>
            <a:r>
              <a:rPr lang="en-US" altLang="zh-CN" dirty="0" err="1"/>
              <a:t>subgradient</a:t>
            </a:r>
            <a:r>
              <a:rPr lang="en-US" altLang="zh-CN" dirty="0"/>
              <a:t> method, that leverages existing fast algorithms for inference. </a:t>
            </a:r>
            <a:endParaRPr lang="zh-CN" altLang="en-US" dirty="0"/>
          </a:p>
        </p:txBody>
      </p:sp>
    </p:spTree>
    <p:extLst>
      <p:ext uri="{BB962C8B-B14F-4D97-AF65-F5344CB8AC3E}">
        <p14:creationId xmlns:p14="http://schemas.microsoft.com/office/powerpoint/2010/main" val="2992025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-1introduction</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a:xfrm>
            <a:off x="838200" y="1825625"/>
            <a:ext cx="10515600" cy="4351338"/>
          </a:xfrm>
        </p:spPr>
        <p:txBody>
          <a:bodyPr>
            <a:normAutofit lnSpcReduction="10000"/>
          </a:bodyPr>
          <a:lstStyle/>
          <a:p>
            <a:r>
              <a:rPr lang="en-US" altLang="zh-CN" dirty="0"/>
              <a:t> </a:t>
            </a:r>
            <a:r>
              <a:rPr lang="zh-CN" altLang="en-US" dirty="0"/>
              <a:t>问题提出：</a:t>
            </a:r>
            <a:endParaRPr lang="en-US" altLang="zh-CN" dirty="0"/>
          </a:p>
          <a:p>
            <a:r>
              <a:rPr lang="en-US" altLang="zh-CN" dirty="0">
                <a:solidFill>
                  <a:srgbClr val="FF0000"/>
                </a:solidFill>
              </a:rPr>
              <a:t>1 supervised learning </a:t>
            </a:r>
            <a:r>
              <a:rPr lang="en-US" altLang="zh-CN" dirty="0"/>
              <a:t>approaches have been used to great eﬀect to learn </a:t>
            </a:r>
            <a:r>
              <a:rPr lang="en-US" altLang="zh-CN" dirty="0">
                <a:solidFill>
                  <a:srgbClr val="FF0000"/>
                </a:solidFill>
              </a:rPr>
              <a:t>mappings from features to decisions</a:t>
            </a:r>
            <a:r>
              <a:rPr lang="en-US" altLang="zh-CN" dirty="0"/>
              <a:t>. </a:t>
            </a:r>
            <a:r>
              <a:rPr lang="en-US" altLang="zh-CN" dirty="0">
                <a:solidFill>
                  <a:srgbClr val="FF0000"/>
                </a:solidFill>
              </a:rPr>
              <a:t>Long-range and goal-directed behavior,</a:t>
            </a:r>
            <a:r>
              <a:rPr lang="en-US" altLang="zh-CN" dirty="0"/>
              <a:t> by contrast, has proven more </a:t>
            </a:r>
            <a:r>
              <a:rPr lang="en-US" altLang="zh-CN" dirty="0">
                <a:solidFill>
                  <a:srgbClr val="FF0000"/>
                </a:solidFill>
              </a:rPr>
              <a:t>diﬃcult</a:t>
            </a:r>
            <a:r>
              <a:rPr lang="en-US" altLang="zh-CN" dirty="0"/>
              <a:t> to capture using these techniques.</a:t>
            </a:r>
          </a:p>
          <a:p>
            <a:r>
              <a:rPr lang="en-US" altLang="zh-CN" dirty="0"/>
              <a:t> a “perception” subsystem </a:t>
            </a:r>
          </a:p>
          <a:p>
            <a:pPr lvl="1"/>
            <a:r>
              <a:rPr lang="en-US" altLang="zh-CN" dirty="0"/>
              <a:t> computes various models and features of an environment</a:t>
            </a:r>
          </a:p>
          <a:p>
            <a:r>
              <a:rPr lang="en-US" altLang="zh-CN" dirty="0"/>
              <a:t> a “planning” subsystem</a:t>
            </a:r>
          </a:p>
          <a:p>
            <a:pPr lvl="1"/>
            <a:r>
              <a:rPr lang="en-US" altLang="zh-CN" dirty="0"/>
              <a:t>Planning takes as input a cost-map over the vehicle conﬁguration or state space and computes a minimal risk (cost) path through it that serves as a coherent sequence of decisions for the robot over a long horizon.</a:t>
            </a:r>
            <a:endParaRPr lang="zh-CN" altLang="en-US" dirty="0"/>
          </a:p>
        </p:txBody>
      </p:sp>
    </p:spTree>
    <p:extLst>
      <p:ext uri="{BB962C8B-B14F-4D97-AF65-F5344CB8AC3E}">
        <p14:creationId xmlns:p14="http://schemas.microsoft.com/office/powerpoint/2010/main" val="3040898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-1introduction</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a:xfrm>
            <a:off x="838200" y="1825625"/>
            <a:ext cx="10515600" cy="4351338"/>
          </a:xfrm>
        </p:spPr>
        <p:txBody>
          <a:bodyPr>
            <a:normAutofit/>
          </a:bodyPr>
          <a:lstStyle/>
          <a:p>
            <a:r>
              <a:rPr lang="en-US" altLang="zh-CN" dirty="0"/>
              <a:t>  we propose a novel method whereby we attempt to automate the mapping from perception features to costs</a:t>
            </a:r>
            <a:r>
              <a:rPr lang="zh-CN" altLang="en-US" dirty="0"/>
              <a:t>。</a:t>
            </a:r>
            <a:endParaRPr lang="en-US" altLang="zh-CN" dirty="0"/>
          </a:p>
          <a:p>
            <a:r>
              <a:rPr lang="en-US" altLang="zh-CN" dirty="0"/>
              <a:t>Learning to plan so as to mimic a teacher’s behavior may be cast as a </a:t>
            </a:r>
            <a:r>
              <a:rPr lang="en-US" altLang="zh-CN" dirty="0">
                <a:solidFill>
                  <a:srgbClr val="FF0000"/>
                </a:solidFill>
              </a:rPr>
              <a:t>structured prediction problem </a:t>
            </a:r>
            <a:r>
              <a:rPr lang="en-US" altLang="zh-CN" dirty="0"/>
              <a:t>over the space of policies</a:t>
            </a:r>
          </a:p>
          <a:p>
            <a:r>
              <a:rPr lang="en-US" altLang="zh-CN" dirty="0"/>
              <a:t>Key contribution :</a:t>
            </a:r>
          </a:p>
          <a:p>
            <a:pPr lvl="1"/>
            <a:r>
              <a:rPr lang="en-US" altLang="zh-CN" dirty="0"/>
              <a:t> demonstrate a novel method for learning to plan</a:t>
            </a:r>
          </a:p>
          <a:p>
            <a:pPr lvl="1"/>
            <a:r>
              <a:rPr lang="en-US" altLang="zh-CN" dirty="0"/>
              <a:t>demonstrate an eﬃcient, simple approach to structured maximum-margin classification</a:t>
            </a:r>
          </a:p>
          <a:p>
            <a:pPr lvl="1"/>
            <a:r>
              <a:rPr lang="en-US" altLang="zh-CN" dirty="0"/>
              <a:t> demonstrate empirically that our method is particularly applicable to problems of relevance in mobile robotics</a:t>
            </a:r>
            <a:endParaRPr lang="zh-CN" altLang="en-US" dirty="0"/>
          </a:p>
        </p:txBody>
      </p:sp>
    </p:spTree>
    <p:extLst>
      <p:ext uri="{BB962C8B-B14F-4D97-AF65-F5344CB8AC3E}">
        <p14:creationId xmlns:p14="http://schemas.microsoft.com/office/powerpoint/2010/main" val="2586014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-2. Preliminaries</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a:xfrm>
            <a:off x="838200" y="1825625"/>
            <a:ext cx="10515600" cy="4351338"/>
          </a:xfrm>
        </p:spPr>
        <p:txBody>
          <a:bodyPr>
            <a:normAutofit/>
          </a:bodyPr>
          <a:lstStyle/>
          <a:p>
            <a:r>
              <a:rPr lang="en-US" altLang="zh-CN" dirty="0"/>
              <a:t>  </a:t>
            </a:r>
            <a:endParaRPr lang="zh-CN" altLang="en-US" dirty="0"/>
          </a:p>
        </p:txBody>
      </p:sp>
    </p:spTree>
    <p:extLst>
      <p:ext uri="{BB962C8B-B14F-4D97-AF65-F5344CB8AC3E}">
        <p14:creationId xmlns:p14="http://schemas.microsoft.com/office/powerpoint/2010/main" val="834228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FEEF9-A963-4B65-872D-25E6642B541C}"/>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ECA83AED-3B67-444C-9ED5-91CF0EC206FF}"/>
              </a:ext>
            </a:extLst>
          </p:cNvPr>
          <p:cNvSpPr>
            <a:spLocks noGrp="1"/>
          </p:cNvSpPr>
          <p:nvPr>
            <p:ph idx="1"/>
          </p:nvPr>
        </p:nvSpPr>
        <p:spPr/>
        <p:txBody>
          <a:bodyPr/>
          <a:lstStyle/>
          <a:p>
            <a:r>
              <a:rPr lang="en-US" altLang="zh-CN" dirty="0"/>
              <a:t> A</a:t>
            </a:r>
            <a:r>
              <a:rPr lang="zh-CN" altLang="en-US" dirty="0"/>
              <a:t>基于最大熵</a:t>
            </a:r>
            <a:endParaRPr lang="en-US" altLang="zh-CN" dirty="0"/>
          </a:p>
          <a:p>
            <a:r>
              <a:rPr lang="en-US" altLang="zh-CN" dirty="0"/>
              <a:t>Our approach provides a well-deﬁned, globally normalized distribution over decision sequences[1]</a:t>
            </a:r>
          </a:p>
          <a:p>
            <a:r>
              <a:rPr lang="zh-CN" altLang="en-US" dirty="0"/>
              <a:t>定义了决策序列上的概率分布</a:t>
            </a:r>
            <a:endParaRPr lang="en-US" altLang="zh-CN" dirty="0"/>
          </a:p>
          <a:p>
            <a:r>
              <a:rPr lang="zh-CN" altLang="en-US" dirty="0"/>
              <a:t>目标与前者相同：</a:t>
            </a:r>
            <a:r>
              <a:rPr lang="en-US" altLang="zh-CN" dirty="0"/>
              <a:t>to ﬁnd reward weights that make their demonstrated behavior appear (near)-optimal</a:t>
            </a:r>
            <a:r>
              <a:rPr lang="zh-CN" altLang="en-US" dirty="0"/>
              <a:t>。</a:t>
            </a:r>
            <a:endParaRPr lang="en-US" altLang="zh-CN" dirty="0"/>
          </a:p>
          <a:p>
            <a:r>
              <a:rPr lang="zh-CN" altLang="en-US" dirty="0"/>
              <a:t>要解决的问题：</a:t>
            </a:r>
            <a:r>
              <a:rPr lang="en-US" altLang="zh-CN" dirty="0"/>
              <a:t>degeneracy</a:t>
            </a:r>
            <a:r>
              <a:rPr lang="zh-CN" altLang="en-US" dirty="0"/>
              <a:t>：</a:t>
            </a:r>
            <a:r>
              <a:rPr lang="en-US" altLang="zh-CN" dirty="0"/>
              <a:t>Each policy can be optimal for many reward functions (e.g., all zeros) and many policies lead to the same feature counts.</a:t>
            </a:r>
            <a:endParaRPr lang="zh-CN" altLang="en-US" dirty="0"/>
          </a:p>
        </p:txBody>
      </p:sp>
      <p:sp>
        <p:nvSpPr>
          <p:cNvPr id="4" name="矩形 3">
            <a:extLst>
              <a:ext uri="{FF2B5EF4-FFF2-40B4-BE49-F238E27FC236}">
                <a16:creationId xmlns:a16="http://schemas.microsoft.com/office/drawing/2014/main" id="{AF025090-8DD6-46CE-B19C-524E264016A0}"/>
              </a:ext>
            </a:extLst>
          </p:cNvPr>
          <p:cNvSpPr/>
          <p:nvPr/>
        </p:nvSpPr>
        <p:spPr>
          <a:xfrm>
            <a:off x="469392" y="6176963"/>
            <a:ext cx="11253216" cy="369332"/>
          </a:xfrm>
          <a:prstGeom prst="rect">
            <a:avLst/>
          </a:prstGeom>
        </p:spPr>
        <p:txBody>
          <a:bodyPr wrap="square">
            <a:spAutoFit/>
          </a:bodyPr>
          <a:lstStyle/>
          <a:p>
            <a:r>
              <a:rPr lang="en-US" altLang="zh-CN" dirty="0"/>
              <a:t>[1]</a:t>
            </a:r>
            <a:r>
              <a:rPr lang="en-US" altLang="zh-CN" dirty="0" err="1"/>
              <a:t>Ziebart</a:t>
            </a:r>
            <a:r>
              <a:rPr lang="en-US" altLang="zh-CN" dirty="0"/>
              <a:t>, Brian , et al. "Maximum Entropy Inverse Reinforcement Learning." Springer Verlag 36.5(2008):823-834.</a:t>
            </a:r>
            <a:endParaRPr lang="zh-CN" altLang="en-US" dirty="0"/>
          </a:p>
        </p:txBody>
      </p:sp>
      <p:sp>
        <p:nvSpPr>
          <p:cNvPr id="5" name="箭头: 右弧形 4">
            <a:hlinkClick r:id="rId3" action="ppaction://hlinksldjump"/>
            <a:extLst>
              <a:ext uri="{FF2B5EF4-FFF2-40B4-BE49-F238E27FC236}">
                <a16:creationId xmlns:a16="http://schemas.microsoft.com/office/drawing/2014/main" id="{D154E8F2-2B79-47AB-9FA1-7AA29CBFCF42}"/>
              </a:ext>
            </a:extLst>
          </p:cNvPr>
          <p:cNvSpPr/>
          <p:nvPr/>
        </p:nvSpPr>
        <p:spPr>
          <a:xfrm>
            <a:off x="11347450" y="5730421"/>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78821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3FBC2-AA93-44B3-A7E0-5F6BE1D86F7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D6F62E0B-9E18-4397-AF89-00405D98423D}"/>
              </a:ext>
            </a:extLst>
          </p:cNvPr>
          <p:cNvSpPr>
            <a:spLocks noGrp="1"/>
          </p:cNvSpPr>
          <p:nvPr>
            <p:ph idx="1"/>
          </p:nvPr>
        </p:nvSpPr>
        <p:spPr/>
        <p:txBody>
          <a:bodyPr/>
          <a:lstStyle/>
          <a:p>
            <a:r>
              <a:rPr lang="en-US" altLang="zh-CN" dirty="0"/>
              <a:t>A </a:t>
            </a:r>
            <a:r>
              <a:rPr lang="zh-CN" altLang="en-US" dirty="0"/>
              <a:t>基于最大熵</a:t>
            </a:r>
            <a:endParaRPr lang="en-US" altLang="zh-CN" dirty="0"/>
          </a:p>
          <a:p>
            <a:r>
              <a:rPr lang="en-US" altLang="zh-CN" dirty="0"/>
              <a:t>Feature counts:</a:t>
            </a:r>
          </a:p>
          <a:p>
            <a:endParaRPr lang="en-US" altLang="zh-CN" dirty="0"/>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04FADCA3-A266-4CA1-96DD-B53EBD119039}"/>
              </a:ext>
            </a:extLst>
          </p:cNvPr>
          <p:cNvPicPr>
            <a:picLocks noChangeAspect="1"/>
          </p:cNvPicPr>
          <p:nvPr/>
        </p:nvPicPr>
        <p:blipFill>
          <a:blip r:embed="rId3"/>
          <a:stretch>
            <a:fillRect/>
          </a:stretch>
        </p:blipFill>
        <p:spPr>
          <a:xfrm>
            <a:off x="4319206" y="2759343"/>
            <a:ext cx="2648522" cy="980934"/>
          </a:xfrm>
          <a:prstGeom prst="rect">
            <a:avLst/>
          </a:prstGeom>
        </p:spPr>
      </p:pic>
      <p:pic>
        <p:nvPicPr>
          <p:cNvPr id="5" name="图片 4">
            <a:extLst>
              <a:ext uri="{FF2B5EF4-FFF2-40B4-BE49-F238E27FC236}">
                <a16:creationId xmlns:a16="http://schemas.microsoft.com/office/drawing/2014/main" id="{3B3B48E1-F2EB-4774-9F4D-72C6FF2CEA31}"/>
              </a:ext>
            </a:extLst>
          </p:cNvPr>
          <p:cNvPicPr>
            <a:picLocks noChangeAspect="1"/>
          </p:cNvPicPr>
          <p:nvPr/>
        </p:nvPicPr>
        <p:blipFill>
          <a:blip r:embed="rId4"/>
          <a:stretch>
            <a:fillRect/>
          </a:stretch>
        </p:blipFill>
        <p:spPr>
          <a:xfrm>
            <a:off x="3286219" y="4183528"/>
            <a:ext cx="5157809" cy="980933"/>
          </a:xfrm>
          <a:prstGeom prst="rect">
            <a:avLst/>
          </a:prstGeom>
        </p:spPr>
      </p:pic>
      <p:pic>
        <p:nvPicPr>
          <p:cNvPr id="6" name="图片 5">
            <a:extLst>
              <a:ext uri="{FF2B5EF4-FFF2-40B4-BE49-F238E27FC236}">
                <a16:creationId xmlns:a16="http://schemas.microsoft.com/office/drawing/2014/main" id="{88E9F1EF-4561-4917-8EBA-F7FA454D92E9}"/>
              </a:ext>
            </a:extLst>
          </p:cNvPr>
          <p:cNvPicPr>
            <a:picLocks noChangeAspect="1"/>
          </p:cNvPicPr>
          <p:nvPr/>
        </p:nvPicPr>
        <p:blipFill>
          <a:blip r:embed="rId5"/>
          <a:stretch>
            <a:fillRect/>
          </a:stretch>
        </p:blipFill>
        <p:spPr>
          <a:xfrm>
            <a:off x="3862343" y="4988918"/>
            <a:ext cx="3562247" cy="1237588"/>
          </a:xfrm>
          <a:prstGeom prst="rect">
            <a:avLst/>
          </a:prstGeom>
        </p:spPr>
      </p:pic>
    </p:spTree>
    <p:extLst>
      <p:ext uri="{BB962C8B-B14F-4D97-AF65-F5344CB8AC3E}">
        <p14:creationId xmlns:p14="http://schemas.microsoft.com/office/powerpoint/2010/main" val="1679523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B9C9B-D8DC-42F3-99B1-EC526ECDB658}"/>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C87605C1-A212-40D3-896D-6939BB126F98}"/>
              </a:ext>
            </a:extLst>
          </p:cNvPr>
          <p:cNvSpPr>
            <a:spLocks noGrp="1"/>
          </p:cNvSpPr>
          <p:nvPr>
            <p:ph idx="1"/>
          </p:nvPr>
        </p:nvSpPr>
        <p:spPr/>
        <p:txBody>
          <a:bodyPr/>
          <a:lstStyle/>
          <a:p>
            <a:r>
              <a:rPr lang="en-US" altLang="zh-CN" dirty="0"/>
              <a:t>1.</a:t>
            </a:r>
            <a:r>
              <a:rPr lang="zh-CN" altLang="en-US" dirty="0"/>
              <a:t>最大熵</a:t>
            </a:r>
            <a:endParaRPr lang="en-US" altLang="zh-CN" dirty="0"/>
          </a:p>
          <a:p>
            <a:endParaRPr lang="zh-CN" altLang="en-US" dirty="0"/>
          </a:p>
        </p:txBody>
      </p:sp>
      <p:pic>
        <p:nvPicPr>
          <p:cNvPr id="5" name="图片 4">
            <a:extLst>
              <a:ext uri="{FF2B5EF4-FFF2-40B4-BE49-F238E27FC236}">
                <a16:creationId xmlns:a16="http://schemas.microsoft.com/office/drawing/2014/main" id="{ADCDC69B-97C1-42BE-8CBC-BDF89DB084D8}"/>
              </a:ext>
            </a:extLst>
          </p:cNvPr>
          <p:cNvPicPr>
            <a:picLocks noChangeAspect="1"/>
          </p:cNvPicPr>
          <p:nvPr/>
        </p:nvPicPr>
        <p:blipFill>
          <a:blip r:embed="rId3"/>
          <a:stretch>
            <a:fillRect/>
          </a:stretch>
        </p:blipFill>
        <p:spPr>
          <a:xfrm>
            <a:off x="4586287" y="2486024"/>
            <a:ext cx="3427505" cy="2140839"/>
          </a:xfrm>
          <a:prstGeom prst="rect">
            <a:avLst/>
          </a:prstGeom>
        </p:spPr>
      </p:pic>
      <p:pic>
        <p:nvPicPr>
          <p:cNvPr id="6" name="图片 5">
            <a:extLst>
              <a:ext uri="{FF2B5EF4-FFF2-40B4-BE49-F238E27FC236}">
                <a16:creationId xmlns:a16="http://schemas.microsoft.com/office/drawing/2014/main" id="{0D2AC00C-C484-47F5-A1F9-E7C50CE9AB9C}"/>
              </a:ext>
            </a:extLst>
          </p:cNvPr>
          <p:cNvPicPr>
            <a:picLocks noChangeAspect="1"/>
          </p:cNvPicPr>
          <p:nvPr/>
        </p:nvPicPr>
        <p:blipFill>
          <a:blip r:embed="rId4"/>
          <a:stretch>
            <a:fillRect/>
          </a:stretch>
        </p:blipFill>
        <p:spPr>
          <a:xfrm>
            <a:off x="2863214" y="4626863"/>
            <a:ext cx="6811137" cy="1943666"/>
          </a:xfrm>
          <a:prstGeom prst="rect">
            <a:avLst/>
          </a:prstGeom>
        </p:spPr>
      </p:pic>
    </p:spTree>
    <p:extLst>
      <p:ext uri="{BB962C8B-B14F-4D97-AF65-F5344CB8AC3E}">
        <p14:creationId xmlns:p14="http://schemas.microsoft.com/office/powerpoint/2010/main" val="2714010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1AF5A-528A-43BF-A9C4-776F0BDEC56F}"/>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B5ECB9AF-1874-48ED-8F15-26FEF0FB899A}"/>
              </a:ext>
            </a:extLst>
          </p:cNvPr>
          <p:cNvSpPr>
            <a:spLocks noGrp="1"/>
          </p:cNvSpPr>
          <p:nvPr>
            <p:ph idx="1"/>
          </p:nvPr>
        </p:nvSpPr>
        <p:spPr/>
        <p:txBody>
          <a:bodyPr/>
          <a:lstStyle/>
          <a:p>
            <a:r>
              <a:rPr lang="en-US" altLang="zh-CN" dirty="0"/>
              <a:t>A </a:t>
            </a:r>
            <a:r>
              <a:rPr lang="zh-CN" altLang="en-US" dirty="0"/>
              <a:t>基于最大熵</a:t>
            </a:r>
            <a:endParaRPr lang="en-US" altLang="zh-CN" dirty="0"/>
          </a:p>
          <a:p>
            <a:r>
              <a:rPr lang="zh-CN" altLang="en-US" dirty="0"/>
              <a:t>求解：</a:t>
            </a:r>
            <a:endParaRPr lang="en-US" altLang="zh-CN" dirty="0"/>
          </a:p>
          <a:p>
            <a:endParaRPr lang="zh-CN" altLang="en-US" dirty="0"/>
          </a:p>
        </p:txBody>
      </p:sp>
      <p:pic>
        <p:nvPicPr>
          <p:cNvPr id="4" name="图片 3">
            <a:extLst>
              <a:ext uri="{FF2B5EF4-FFF2-40B4-BE49-F238E27FC236}">
                <a16:creationId xmlns:a16="http://schemas.microsoft.com/office/drawing/2014/main" id="{AA994AAF-3D71-47EB-8CC9-5F037BE089A5}"/>
              </a:ext>
            </a:extLst>
          </p:cNvPr>
          <p:cNvPicPr>
            <a:picLocks noChangeAspect="1"/>
          </p:cNvPicPr>
          <p:nvPr/>
        </p:nvPicPr>
        <p:blipFill rotWithShape="1">
          <a:blip r:embed="rId3"/>
          <a:srcRect t="8569"/>
          <a:stretch/>
        </p:blipFill>
        <p:spPr>
          <a:xfrm>
            <a:off x="2514600" y="3054096"/>
            <a:ext cx="7162800" cy="827341"/>
          </a:xfrm>
          <a:prstGeom prst="rect">
            <a:avLst/>
          </a:prstGeom>
        </p:spPr>
      </p:pic>
    </p:spTree>
    <p:extLst>
      <p:ext uri="{BB962C8B-B14F-4D97-AF65-F5344CB8AC3E}">
        <p14:creationId xmlns:p14="http://schemas.microsoft.com/office/powerpoint/2010/main" val="2855905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18D82-47F7-4A16-B709-3066CBA75C3D}"/>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8E2AF625-C98B-46E1-85F5-9D66C5CF9EFE}"/>
              </a:ext>
            </a:extLst>
          </p:cNvPr>
          <p:cNvSpPr>
            <a:spLocks noGrp="1"/>
          </p:cNvSpPr>
          <p:nvPr>
            <p:ph idx="1"/>
          </p:nvPr>
        </p:nvSpPr>
        <p:spPr/>
        <p:txBody>
          <a:bodyPr/>
          <a:lstStyle/>
          <a:p>
            <a:r>
              <a:rPr lang="en-US" altLang="zh-CN" dirty="0"/>
              <a:t>B.</a:t>
            </a:r>
            <a:r>
              <a:rPr lang="zh-CN" altLang="en-US" dirty="0"/>
              <a:t>基于交叉熵（相对熵）</a:t>
            </a:r>
            <a:r>
              <a:rPr lang="en-US" altLang="zh-CN" dirty="0"/>
              <a:t>relative entropy IRL [1]</a:t>
            </a:r>
          </a:p>
          <a:p>
            <a:r>
              <a:rPr lang="zh-CN" altLang="en-US" dirty="0"/>
              <a:t>“</a:t>
            </a:r>
            <a:r>
              <a:rPr lang="en-US" altLang="zh-CN" dirty="0"/>
              <a:t>we propose a </a:t>
            </a:r>
            <a:r>
              <a:rPr lang="en-US" altLang="zh-CN" b="1" dirty="0"/>
              <a:t>model-free</a:t>
            </a:r>
            <a:r>
              <a:rPr lang="en-US" altLang="zh-CN" dirty="0"/>
              <a:t> IRL algorithm, where the </a:t>
            </a:r>
            <a:r>
              <a:rPr lang="en-US" altLang="zh-CN" b="1" dirty="0"/>
              <a:t>relative entropy</a:t>
            </a:r>
            <a:r>
              <a:rPr lang="en-US" altLang="zh-CN" dirty="0"/>
              <a:t> between the empirical </a:t>
            </a:r>
            <a:r>
              <a:rPr lang="en-US" altLang="zh-CN" b="1" dirty="0"/>
              <a:t>distribution</a:t>
            </a:r>
            <a:r>
              <a:rPr lang="en-US" altLang="zh-CN" dirty="0"/>
              <a:t> of the state-action trajectories </a:t>
            </a:r>
            <a:r>
              <a:rPr lang="en-US" altLang="zh-CN" b="1" dirty="0"/>
              <a:t>under a baseline policy </a:t>
            </a:r>
            <a:r>
              <a:rPr lang="en-US" altLang="zh-CN" dirty="0"/>
              <a:t>and their </a:t>
            </a:r>
            <a:r>
              <a:rPr lang="en-US" altLang="zh-CN" b="1" dirty="0"/>
              <a:t>distribution</a:t>
            </a:r>
            <a:r>
              <a:rPr lang="en-US" altLang="zh-CN" dirty="0"/>
              <a:t> </a:t>
            </a:r>
            <a:r>
              <a:rPr lang="en-US" altLang="zh-CN" b="1" dirty="0"/>
              <a:t>under the learned policy </a:t>
            </a:r>
            <a:r>
              <a:rPr lang="en-US" altLang="zh-CN" dirty="0"/>
              <a:t>is </a:t>
            </a:r>
            <a:r>
              <a:rPr lang="en-US" altLang="zh-CN" i="1" dirty="0"/>
              <a:t>minimized </a:t>
            </a:r>
            <a:r>
              <a:rPr lang="en-US" altLang="zh-CN" dirty="0"/>
              <a:t>by stochastic gradient descent</a:t>
            </a:r>
            <a:r>
              <a:rPr lang="zh-CN" altLang="en-US" dirty="0"/>
              <a:t>”</a:t>
            </a:r>
          </a:p>
        </p:txBody>
      </p:sp>
      <p:sp>
        <p:nvSpPr>
          <p:cNvPr id="7" name="矩形 6">
            <a:extLst>
              <a:ext uri="{FF2B5EF4-FFF2-40B4-BE49-F238E27FC236}">
                <a16:creationId xmlns:a16="http://schemas.microsoft.com/office/drawing/2014/main" id="{B8350B8E-F8C4-48EB-84DB-ACC2108E947F}"/>
              </a:ext>
            </a:extLst>
          </p:cNvPr>
          <p:cNvSpPr/>
          <p:nvPr/>
        </p:nvSpPr>
        <p:spPr>
          <a:xfrm>
            <a:off x="-109182" y="6492875"/>
            <a:ext cx="12405181" cy="369332"/>
          </a:xfrm>
          <a:prstGeom prst="rect">
            <a:avLst/>
          </a:prstGeom>
        </p:spPr>
        <p:txBody>
          <a:bodyPr wrap="square">
            <a:spAutoFit/>
          </a:bodyPr>
          <a:lstStyle/>
          <a:p>
            <a:r>
              <a:rPr lang="en-US" altLang="zh-CN" dirty="0"/>
              <a:t>[1]</a:t>
            </a:r>
            <a:r>
              <a:rPr lang="en-US" altLang="zh-CN" dirty="0" err="1"/>
              <a:t>Boularias</a:t>
            </a:r>
            <a:r>
              <a:rPr lang="en-US" altLang="zh-CN" dirty="0"/>
              <a:t>, Abdeslam &amp; </a:t>
            </a:r>
            <a:r>
              <a:rPr lang="en-US" altLang="zh-CN" dirty="0" err="1"/>
              <a:t>Kober</a:t>
            </a:r>
            <a:r>
              <a:rPr lang="en-US" altLang="zh-CN" dirty="0"/>
              <a:t>, Jens &amp; Peters, Jan. Relative Entropy Inverse Reinforcement Learning. ICAPS. 2011,15. 20-27. </a:t>
            </a:r>
            <a:endParaRPr lang="zh-CN" altLang="en-US" dirty="0"/>
          </a:p>
        </p:txBody>
      </p:sp>
      <p:sp>
        <p:nvSpPr>
          <p:cNvPr id="5" name="箭头: 右弧形 4">
            <a:hlinkClick r:id="rId3" action="ppaction://hlinksldjump"/>
            <a:extLst>
              <a:ext uri="{FF2B5EF4-FFF2-40B4-BE49-F238E27FC236}">
                <a16:creationId xmlns:a16="http://schemas.microsoft.com/office/drawing/2014/main" id="{72E58548-4796-4CB0-A91F-9110182F5FC1}"/>
              </a:ext>
            </a:extLst>
          </p:cNvPr>
          <p:cNvSpPr/>
          <p:nvPr/>
        </p:nvSpPr>
        <p:spPr>
          <a:xfrm>
            <a:off x="11353800" y="5774418"/>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176131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18D82-47F7-4A16-B709-3066CBA75C3D}"/>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8E2AF625-C98B-46E1-85F5-9D66C5CF9EFE}"/>
              </a:ext>
            </a:extLst>
          </p:cNvPr>
          <p:cNvSpPr>
            <a:spLocks noGrp="1"/>
          </p:cNvSpPr>
          <p:nvPr>
            <p:ph idx="1"/>
          </p:nvPr>
        </p:nvSpPr>
        <p:spPr/>
        <p:txBody>
          <a:bodyPr/>
          <a:lstStyle/>
          <a:p>
            <a:r>
              <a:rPr lang="en-US" altLang="zh-CN" dirty="0"/>
              <a:t>B.</a:t>
            </a:r>
            <a:r>
              <a:rPr lang="zh-CN" altLang="en-US" dirty="0"/>
              <a:t>基于交叉熵（相对熵）</a:t>
            </a:r>
            <a:r>
              <a:rPr lang="en-US" altLang="zh-CN" dirty="0"/>
              <a:t>relative entropy IRL [1]</a:t>
            </a:r>
            <a:endParaRPr lang="zh-CN" altLang="en-US" dirty="0"/>
          </a:p>
        </p:txBody>
      </p:sp>
      <p:pic>
        <p:nvPicPr>
          <p:cNvPr id="4" name="图片 3">
            <a:extLst>
              <a:ext uri="{FF2B5EF4-FFF2-40B4-BE49-F238E27FC236}">
                <a16:creationId xmlns:a16="http://schemas.microsoft.com/office/drawing/2014/main" id="{93F0A9C1-0E19-4E3E-A51D-C7A622108536}"/>
              </a:ext>
            </a:extLst>
          </p:cNvPr>
          <p:cNvPicPr>
            <a:picLocks noChangeAspect="1"/>
          </p:cNvPicPr>
          <p:nvPr/>
        </p:nvPicPr>
        <p:blipFill>
          <a:blip r:embed="rId3"/>
          <a:stretch>
            <a:fillRect/>
          </a:stretch>
        </p:blipFill>
        <p:spPr>
          <a:xfrm>
            <a:off x="3574256" y="2399564"/>
            <a:ext cx="3325698" cy="1084148"/>
          </a:xfrm>
          <a:prstGeom prst="rect">
            <a:avLst/>
          </a:prstGeom>
        </p:spPr>
      </p:pic>
      <p:pic>
        <p:nvPicPr>
          <p:cNvPr id="5" name="图片 4">
            <a:extLst>
              <a:ext uri="{FF2B5EF4-FFF2-40B4-BE49-F238E27FC236}">
                <a16:creationId xmlns:a16="http://schemas.microsoft.com/office/drawing/2014/main" id="{764A0E3A-BD9C-4ACC-B821-7C2D502D420C}"/>
              </a:ext>
            </a:extLst>
          </p:cNvPr>
          <p:cNvPicPr>
            <a:picLocks noChangeAspect="1"/>
          </p:cNvPicPr>
          <p:nvPr/>
        </p:nvPicPr>
        <p:blipFill>
          <a:blip r:embed="rId4"/>
          <a:stretch>
            <a:fillRect/>
          </a:stretch>
        </p:blipFill>
        <p:spPr>
          <a:xfrm>
            <a:off x="3574255" y="3397224"/>
            <a:ext cx="5569565" cy="1757387"/>
          </a:xfrm>
          <a:prstGeom prst="rect">
            <a:avLst/>
          </a:prstGeom>
        </p:spPr>
      </p:pic>
      <p:pic>
        <p:nvPicPr>
          <p:cNvPr id="6" name="图片 5">
            <a:extLst>
              <a:ext uri="{FF2B5EF4-FFF2-40B4-BE49-F238E27FC236}">
                <a16:creationId xmlns:a16="http://schemas.microsoft.com/office/drawing/2014/main" id="{A4FE3D43-6DE6-4FC2-A652-145597C02225}"/>
              </a:ext>
            </a:extLst>
          </p:cNvPr>
          <p:cNvPicPr>
            <a:picLocks noChangeAspect="1"/>
          </p:cNvPicPr>
          <p:nvPr/>
        </p:nvPicPr>
        <p:blipFill>
          <a:blip r:embed="rId5"/>
          <a:stretch>
            <a:fillRect/>
          </a:stretch>
        </p:blipFill>
        <p:spPr>
          <a:xfrm>
            <a:off x="3690079" y="5473529"/>
            <a:ext cx="5569565" cy="822623"/>
          </a:xfrm>
          <a:prstGeom prst="rect">
            <a:avLst/>
          </a:prstGeom>
        </p:spPr>
      </p:pic>
      <p:sp>
        <p:nvSpPr>
          <p:cNvPr id="7" name="矩形 6">
            <a:extLst>
              <a:ext uri="{FF2B5EF4-FFF2-40B4-BE49-F238E27FC236}">
                <a16:creationId xmlns:a16="http://schemas.microsoft.com/office/drawing/2014/main" id="{B8350B8E-F8C4-48EB-84DB-ACC2108E947F}"/>
              </a:ext>
            </a:extLst>
          </p:cNvPr>
          <p:cNvSpPr/>
          <p:nvPr/>
        </p:nvSpPr>
        <p:spPr>
          <a:xfrm>
            <a:off x="-109182" y="6492875"/>
            <a:ext cx="12405181" cy="369332"/>
          </a:xfrm>
          <a:prstGeom prst="rect">
            <a:avLst/>
          </a:prstGeom>
        </p:spPr>
        <p:txBody>
          <a:bodyPr wrap="square">
            <a:spAutoFit/>
          </a:bodyPr>
          <a:lstStyle/>
          <a:p>
            <a:r>
              <a:rPr lang="en-US" altLang="zh-CN" dirty="0"/>
              <a:t>[1]</a:t>
            </a:r>
            <a:r>
              <a:rPr lang="en-US" altLang="zh-CN" dirty="0" err="1"/>
              <a:t>Boularias</a:t>
            </a:r>
            <a:r>
              <a:rPr lang="en-US" altLang="zh-CN" dirty="0"/>
              <a:t>, Abdeslam &amp; </a:t>
            </a:r>
            <a:r>
              <a:rPr lang="en-US" altLang="zh-CN" dirty="0" err="1"/>
              <a:t>Kober</a:t>
            </a:r>
            <a:r>
              <a:rPr lang="en-US" altLang="zh-CN" dirty="0"/>
              <a:t>, Jens &amp; Peters, Jan. Relative Entropy Inverse Reinforcement Learning. ICAPS. 2011,15. 20-27. </a:t>
            </a:r>
            <a:endParaRPr lang="zh-CN" altLang="en-US" dirty="0"/>
          </a:p>
        </p:txBody>
      </p:sp>
    </p:spTree>
    <p:extLst>
      <p:ext uri="{BB962C8B-B14F-4D97-AF65-F5344CB8AC3E}">
        <p14:creationId xmlns:p14="http://schemas.microsoft.com/office/powerpoint/2010/main" val="1090660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169F2-0737-40F4-B8F2-9DE2C4F1C653}"/>
              </a:ext>
            </a:extLst>
          </p:cNvPr>
          <p:cNvSpPr>
            <a:spLocks noGrp="1"/>
          </p:cNvSpPr>
          <p:nvPr>
            <p:ph type="title"/>
          </p:nvPr>
        </p:nvSpPr>
        <p:spPr/>
        <p:txBody>
          <a:bodyPr/>
          <a:lstStyle/>
          <a:p>
            <a:r>
              <a:rPr lang="en-US" altLang="zh-CN" dirty="0"/>
              <a:t>2.1</a:t>
            </a:r>
            <a:r>
              <a:rPr lang="zh-CN" altLang="en-US" dirty="0"/>
              <a:t>示例为最优解</a:t>
            </a:r>
          </a:p>
        </p:txBody>
      </p:sp>
      <p:sp>
        <p:nvSpPr>
          <p:cNvPr id="3" name="内容占位符 2">
            <a:extLst>
              <a:ext uri="{FF2B5EF4-FFF2-40B4-BE49-F238E27FC236}">
                <a16:creationId xmlns:a16="http://schemas.microsoft.com/office/drawing/2014/main" id="{5C89F487-4EF0-4ACF-828E-9EECB7F4A32B}"/>
              </a:ext>
            </a:extLst>
          </p:cNvPr>
          <p:cNvSpPr>
            <a:spLocks noGrp="1"/>
          </p:cNvSpPr>
          <p:nvPr>
            <p:ph idx="1"/>
          </p:nvPr>
        </p:nvSpPr>
        <p:spPr>
          <a:xfrm>
            <a:off x="838200" y="1825625"/>
            <a:ext cx="10515600" cy="4351338"/>
          </a:xfrm>
        </p:spPr>
        <p:txBody>
          <a:bodyPr>
            <a:normAutofit fontScale="92500" lnSpcReduction="20000"/>
          </a:bodyPr>
          <a:lstStyle/>
          <a:p>
            <a:r>
              <a:rPr lang="en-US" altLang="zh-CN" dirty="0">
                <a:hlinkClick r:id="rId3" action="ppaction://hlinksldjump"/>
              </a:rPr>
              <a:t>2.1.1 IRL</a:t>
            </a:r>
            <a:r>
              <a:rPr lang="zh-CN" altLang="en-US" dirty="0">
                <a:hlinkClick r:id="rId3" action="ppaction://hlinksldjump"/>
              </a:rPr>
              <a:t>的基本理论</a:t>
            </a:r>
            <a:endParaRPr lang="en-US" altLang="zh-CN" dirty="0"/>
          </a:p>
          <a:p>
            <a:r>
              <a:rPr lang="zh-CN" altLang="en-US" dirty="0"/>
              <a:t>在简单情况下的基本理论结论与学徒学习</a:t>
            </a:r>
            <a:endParaRPr lang="en-US" altLang="zh-CN" dirty="0"/>
          </a:p>
          <a:p>
            <a:endParaRPr lang="en-US" altLang="zh-CN" dirty="0"/>
          </a:p>
          <a:p>
            <a:r>
              <a:rPr lang="en-US" altLang="zh-CN" dirty="0">
                <a:hlinkClick r:id="rId4" action="ppaction://hlinksldjump"/>
              </a:rPr>
              <a:t>2.1.3</a:t>
            </a:r>
            <a:r>
              <a:rPr lang="zh-CN" altLang="en-US" dirty="0">
                <a:hlinkClick r:id="rId4" action="ppaction://hlinksldjump"/>
              </a:rPr>
              <a:t>基于结构化预测的方法</a:t>
            </a:r>
            <a:endParaRPr lang="en-US" altLang="zh-CN" dirty="0"/>
          </a:p>
          <a:p>
            <a:r>
              <a:rPr lang="zh-CN" altLang="en-US" dirty="0"/>
              <a:t>将专家示例的轨迹看成是一种结构化数据，用结构化分类的方法来约束</a:t>
            </a:r>
            <a:r>
              <a:rPr lang="en-US" altLang="zh-CN" dirty="0"/>
              <a:t>agent</a:t>
            </a:r>
            <a:r>
              <a:rPr lang="zh-CN" altLang="en-US" dirty="0"/>
              <a:t>的策略。最大边际算法也是其中一种，只不过是在约束某个特殊的解。</a:t>
            </a:r>
            <a:endParaRPr lang="en-US" altLang="zh-CN" dirty="0"/>
          </a:p>
          <a:p>
            <a:endParaRPr lang="en-US" altLang="zh-CN" dirty="0"/>
          </a:p>
          <a:p>
            <a:r>
              <a:rPr lang="en-US" altLang="zh-CN" dirty="0">
                <a:hlinkClick r:id="rId5" action="ppaction://hlinksldjump"/>
              </a:rPr>
              <a:t>2.1.2</a:t>
            </a:r>
            <a:r>
              <a:rPr lang="zh-CN" altLang="en-US" dirty="0">
                <a:hlinkClick r:id="rId5" action="ppaction://hlinksldjump"/>
              </a:rPr>
              <a:t>基于概率模型的方法</a:t>
            </a:r>
            <a:endParaRPr lang="en-US" altLang="zh-CN" dirty="0"/>
          </a:p>
          <a:p>
            <a:r>
              <a:rPr lang="zh-CN" altLang="en-US" dirty="0"/>
              <a:t>将产生示例的潜在奖励函数（</a:t>
            </a:r>
            <a:r>
              <a:rPr lang="en-US" altLang="zh-CN" dirty="0"/>
              <a:t>reward function</a:t>
            </a:r>
            <a:r>
              <a:rPr lang="zh-CN" altLang="en-US" dirty="0"/>
              <a:t>）看成是某种分布的采样，根据观测到的统计规律求取最有可能的分布。基于最大熵或者交叉熵理论方法，以及基于</a:t>
            </a:r>
            <a:r>
              <a:rPr lang="en-US" altLang="zh-CN" dirty="0"/>
              <a:t>GAN</a:t>
            </a:r>
            <a:r>
              <a:rPr lang="zh-CN" altLang="en-US" dirty="0"/>
              <a:t>和</a:t>
            </a:r>
            <a:r>
              <a:rPr lang="en-US" altLang="zh-CN" dirty="0"/>
              <a:t>VAE</a:t>
            </a:r>
            <a:r>
              <a:rPr lang="zh-CN" altLang="en-US" dirty="0"/>
              <a:t>的方法</a:t>
            </a:r>
            <a:r>
              <a:rPr lang="en-US" altLang="zh-CN" dirty="0"/>
              <a:t>.</a:t>
            </a:r>
          </a:p>
          <a:p>
            <a:endParaRPr lang="en-US" altLang="zh-CN" dirty="0"/>
          </a:p>
        </p:txBody>
      </p:sp>
    </p:spTree>
    <p:extLst>
      <p:ext uri="{BB962C8B-B14F-4D97-AF65-F5344CB8AC3E}">
        <p14:creationId xmlns:p14="http://schemas.microsoft.com/office/powerpoint/2010/main" val="694330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D5943FF-0FB4-43AA-9DB2-8C43F179DC96}"/>
              </a:ext>
            </a:extLst>
          </p:cNvPr>
          <p:cNvPicPr>
            <a:picLocks noChangeAspect="1"/>
          </p:cNvPicPr>
          <p:nvPr/>
        </p:nvPicPr>
        <p:blipFill>
          <a:blip r:embed="rId3"/>
          <a:stretch>
            <a:fillRect/>
          </a:stretch>
        </p:blipFill>
        <p:spPr>
          <a:xfrm>
            <a:off x="5148050" y="5209976"/>
            <a:ext cx="4000500" cy="676275"/>
          </a:xfrm>
          <a:prstGeom prst="rect">
            <a:avLst/>
          </a:prstGeom>
        </p:spPr>
      </p:pic>
      <p:sp>
        <p:nvSpPr>
          <p:cNvPr id="2" name="标题 1">
            <a:extLst>
              <a:ext uri="{FF2B5EF4-FFF2-40B4-BE49-F238E27FC236}">
                <a16:creationId xmlns:a16="http://schemas.microsoft.com/office/drawing/2014/main" id="{2BBF07E3-0F07-4A27-A55A-E2E6971990B5}"/>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B3580793-7120-42BD-9658-0CF6AB06A60B}"/>
              </a:ext>
            </a:extLst>
          </p:cNvPr>
          <p:cNvSpPr>
            <a:spLocks noGrp="1"/>
          </p:cNvSpPr>
          <p:nvPr>
            <p:ph idx="1"/>
          </p:nvPr>
        </p:nvSpPr>
        <p:spPr/>
        <p:txBody>
          <a:bodyPr/>
          <a:lstStyle/>
          <a:p>
            <a:r>
              <a:rPr lang="en-US" altLang="zh-CN" dirty="0"/>
              <a:t>B.</a:t>
            </a:r>
            <a:r>
              <a:rPr lang="zh-CN" altLang="en-US" dirty="0"/>
              <a:t>基于交叉熵（相对熵）</a:t>
            </a:r>
          </a:p>
        </p:txBody>
      </p:sp>
      <p:pic>
        <p:nvPicPr>
          <p:cNvPr id="4" name="图片 3">
            <a:extLst>
              <a:ext uri="{FF2B5EF4-FFF2-40B4-BE49-F238E27FC236}">
                <a16:creationId xmlns:a16="http://schemas.microsoft.com/office/drawing/2014/main" id="{FA30551E-29DA-44D4-A02E-BC6DD363971F}"/>
              </a:ext>
            </a:extLst>
          </p:cNvPr>
          <p:cNvPicPr>
            <a:picLocks noChangeAspect="1"/>
          </p:cNvPicPr>
          <p:nvPr/>
        </p:nvPicPr>
        <p:blipFill>
          <a:blip r:embed="rId4"/>
          <a:stretch>
            <a:fillRect/>
          </a:stretch>
        </p:blipFill>
        <p:spPr>
          <a:xfrm>
            <a:off x="4287071" y="2893325"/>
            <a:ext cx="3617857" cy="721127"/>
          </a:xfrm>
          <a:prstGeom prst="rect">
            <a:avLst/>
          </a:prstGeom>
        </p:spPr>
      </p:pic>
      <p:pic>
        <p:nvPicPr>
          <p:cNvPr id="5" name="图片 4">
            <a:extLst>
              <a:ext uri="{FF2B5EF4-FFF2-40B4-BE49-F238E27FC236}">
                <a16:creationId xmlns:a16="http://schemas.microsoft.com/office/drawing/2014/main" id="{6C4E9E73-ABD7-4565-A585-C63D193B9491}"/>
              </a:ext>
            </a:extLst>
          </p:cNvPr>
          <p:cNvPicPr>
            <a:picLocks noChangeAspect="1"/>
          </p:cNvPicPr>
          <p:nvPr/>
        </p:nvPicPr>
        <p:blipFill>
          <a:blip r:embed="rId5"/>
          <a:stretch>
            <a:fillRect/>
          </a:stretch>
        </p:blipFill>
        <p:spPr>
          <a:xfrm>
            <a:off x="4443200" y="3695272"/>
            <a:ext cx="2705100" cy="771525"/>
          </a:xfrm>
          <a:prstGeom prst="rect">
            <a:avLst/>
          </a:prstGeom>
        </p:spPr>
      </p:pic>
      <p:pic>
        <p:nvPicPr>
          <p:cNvPr id="6" name="图片 5">
            <a:extLst>
              <a:ext uri="{FF2B5EF4-FFF2-40B4-BE49-F238E27FC236}">
                <a16:creationId xmlns:a16="http://schemas.microsoft.com/office/drawing/2014/main" id="{EF797420-8415-4846-A013-2E31E94D9150}"/>
              </a:ext>
            </a:extLst>
          </p:cNvPr>
          <p:cNvPicPr>
            <a:picLocks noChangeAspect="1"/>
          </p:cNvPicPr>
          <p:nvPr/>
        </p:nvPicPr>
        <p:blipFill>
          <a:blip r:embed="rId6"/>
          <a:stretch>
            <a:fillRect/>
          </a:stretch>
        </p:blipFill>
        <p:spPr>
          <a:xfrm>
            <a:off x="4287071" y="4423899"/>
            <a:ext cx="3324225" cy="619125"/>
          </a:xfrm>
          <a:prstGeom prst="rect">
            <a:avLst/>
          </a:prstGeom>
        </p:spPr>
      </p:pic>
      <p:pic>
        <p:nvPicPr>
          <p:cNvPr id="7" name="图片 6">
            <a:extLst>
              <a:ext uri="{FF2B5EF4-FFF2-40B4-BE49-F238E27FC236}">
                <a16:creationId xmlns:a16="http://schemas.microsoft.com/office/drawing/2014/main" id="{9A52529D-6411-4F16-9A27-AE3BBD2E96BF}"/>
              </a:ext>
            </a:extLst>
          </p:cNvPr>
          <p:cNvPicPr>
            <a:picLocks noChangeAspect="1"/>
          </p:cNvPicPr>
          <p:nvPr/>
        </p:nvPicPr>
        <p:blipFill>
          <a:blip r:embed="rId7"/>
          <a:stretch>
            <a:fillRect/>
          </a:stretch>
        </p:blipFill>
        <p:spPr>
          <a:xfrm>
            <a:off x="2092514" y="5200451"/>
            <a:ext cx="3257550" cy="685800"/>
          </a:xfrm>
          <a:prstGeom prst="rect">
            <a:avLst/>
          </a:prstGeom>
        </p:spPr>
      </p:pic>
    </p:spTree>
    <p:extLst>
      <p:ext uri="{BB962C8B-B14F-4D97-AF65-F5344CB8AC3E}">
        <p14:creationId xmlns:p14="http://schemas.microsoft.com/office/powerpoint/2010/main" val="331652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r>
              <a:rPr lang="en-US" altLang="zh-CN" dirty="0"/>
              <a:t>directly extracting a policy from data </a:t>
            </a:r>
          </a:p>
          <a:p>
            <a:r>
              <a:rPr lang="en-US" altLang="zh-CN" dirty="0"/>
              <a:t>as if it were obtained by reinforcement learning following inverse reinforcement learning. </a:t>
            </a:r>
          </a:p>
          <a:p>
            <a:r>
              <a:rPr lang="zh-CN" altLang="en-US" dirty="0"/>
              <a:t>之前我们是先通过逆向强化学习，学到一个奖励函数或者代价函数，然后通过</a:t>
            </a:r>
            <a:r>
              <a:rPr lang="en-US" altLang="zh-CN" dirty="0"/>
              <a:t>R</a:t>
            </a:r>
            <a:r>
              <a:rPr lang="zh-CN" altLang="en-US" dirty="0"/>
              <a:t>或者</a:t>
            </a:r>
            <a:r>
              <a:rPr lang="en-US" altLang="zh-CN" dirty="0"/>
              <a:t>C</a:t>
            </a:r>
            <a:r>
              <a:rPr lang="zh-CN" altLang="en-US" dirty="0"/>
              <a:t>指导强化学习过程，取得新的策略。</a:t>
            </a:r>
            <a:endParaRPr lang="en-US" altLang="zh-CN" dirty="0"/>
          </a:p>
          <a:p>
            <a:r>
              <a:rPr lang="zh-CN" altLang="en-US" dirty="0"/>
              <a:t>现在这里把中间部分融入到</a:t>
            </a:r>
            <a:r>
              <a:rPr lang="en-US" altLang="zh-CN" dirty="0"/>
              <a:t>GAN</a:t>
            </a:r>
            <a:r>
              <a:rPr lang="zh-CN" altLang="en-US" dirty="0"/>
              <a:t>中，直接取得策略。</a:t>
            </a:r>
            <a:endParaRPr lang="en-US" altLang="zh-CN" dirty="0"/>
          </a:p>
          <a:p>
            <a:r>
              <a:rPr lang="en-US" altLang="zh-CN" dirty="0"/>
              <a:t>draws an analogy between imitation learning and generative adversarial networks</a:t>
            </a:r>
          </a:p>
          <a:p>
            <a:endParaRPr lang="en-US" altLang="zh-CN" dirty="0"/>
          </a:p>
        </p:txBody>
      </p:sp>
      <p:sp>
        <p:nvSpPr>
          <p:cNvPr id="4" name="箭头: 右弧形 3">
            <a:hlinkClick r:id="rId3" action="ppaction://hlinksldjump"/>
            <a:extLst>
              <a:ext uri="{FF2B5EF4-FFF2-40B4-BE49-F238E27FC236}">
                <a16:creationId xmlns:a16="http://schemas.microsoft.com/office/drawing/2014/main" id="{E1764094-D5D4-45AB-8ABF-4BC79AE804F4}"/>
              </a:ext>
            </a:extLst>
          </p:cNvPr>
          <p:cNvSpPr/>
          <p:nvPr/>
        </p:nvSpPr>
        <p:spPr>
          <a:xfrm>
            <a:off x="11353800" y="5774418"/>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24332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normAutofit lnSpcReduction="10000"/>
          </a:bodyPr>
          <a:lstStyle/>
          <a:p>
            <a:r>
              <a:rPr lang="en-US" altLang="zh-CN" dirty="0"/>
              <a:t>C. Generative Adversarial Imitation Learning[1](GAIL= &gt;GAN+IRL)</a:t>
            </a:r>
          </a:p>
          <a:p>
            <a:r>
              <a:rPr lang="en-US" altLang="zh-CN" dirty="0"/>
              <a:t>We characterize the policy given by running reinforcement learning on a cost function learned by maximum causal entropy IRL </a:t>
            </a:r>
          </a:p>
          <a:p>
            <a:r>
              <a:rPr lang="en-US" altLang="zh-CN" dirty="0"/>
              <a:t>Our characterization introduces a framework for directly learning policies from data, by passing any intermediate IRL step</a:t>
            </a:r>
            <a:br>
              <a:rPr lang="en-US" altLang="zh-CN" dirty="0"/>
            </a:br>
            <a:endParaRPr lang="en-US" altLang="zh-CN" dirty="0"/>
          </a:p>
          <a:p>
            <a:r>
              <a:rPr lang="zh-CN" altLang="en-US" dirty="0"/>
              <a:t>通过对最大熵方法的分析，引出了可以绕过所有</a:t>
            </a:r>
            <a:r>
              <a:rPr lang="en-US" altLang="zh-CN" dirty="0"/>
              <a:t>IRL</a:t>
            </a:r>
            <a:r>
              <a:rPr lang="zh-CN" altLang="en-US" dirty="0"/>
              <a:t>步骤，直接从数据中学习策略的方法。</a:t>
            </a:r>
            <a:endParaRPr lang="en-US" altLang="zh-CN" dirty="0"/>
          </a:p>
          <a:p>
            <a:r>
              <a:rPr lang="en-US" altLang="zh-CN" dirty="0"/>
              <a:t> new model-free imitation learning algorithm. </a:t>
            </a:r>
          </a:p>
        </p:txBody>
      </p:sp>
    </p:spTree>
    <p:extLst>
      <p:ext uri="{BB962C8B-B14F-4D97-AF65-F5344CB8AC3E}">
        <p14:creationId xmlns:p14="http://schemas.microsoft.com/office/powerpoint/2010/main" val="262139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BB42A-3783-4D98-B129-8C304FA6C03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45DAD1-425D-4731-8F05-0DEBACA525C7}"/>
              </a:ext>
            </a:extLst>
          </p:cNvPr>
          <p:cNvSpPr>
            <a:spLocks noGrp="1"/>
          </p:cNvSpPr>
          <p:nvPr>
            <p:ph idx="1"/>
          </p:nvPr>
        </p:nvSpPr>
        <p:spPr/>
        <p:txBody>
          <a:bodyPr/>
          <a:lstStyle/>
          <a:p>
            <a:r>
              <a:rPr lang="zh-CN" altLang="en-US" dirty="0"/>
              <a:t>直接从数据学策略</a:t>
            </a:r>
            <a:endParaRPr lang="en-US" altLang="zh-CN" dirty="0"/>
          </a:p>
          <a:p>
            <a:r>
              <a:rPr lang="zh-CN" altLang="en-US" dirty="0"/>
              <a:t>在我们的设置中，学习者的占用</a:t>
            </a:r>
            <a:r>
              <a:rPr lang="zh-CN" altLang="en-US" b="1" dirty="0"/>
              <a:t>度量</a:t>
            </a:r>
            <a:r>
              <a:rPr lang="en-US" altLang="zh-CN" b="1" dirty="0"/>
              <a:t>ρπ</a:t>
            </a:r>
            <a:r>
              <a:rPr lang="zh-CN" altLang="en-US" b="1" dirty="0"/>
              <a:t>类似于</a:t>
            </a:r>
            <a:r>
              <a:rPr lang="en-US" altLang="zh-CN" b="1" dirty="0"/>
              <a:t>G</a:t>
            </a:r>
            <a:r>
              <a:rPr lang="zh-CN" altLang="en-US" b="1" dirty="0"/>
              <a:t>生成的数据分布</a:t>
            </a:r>
            <a:r>
              <a:rPr lang="zh-CN" altLang="en-US" dirty="0"/>
              <a:t>，专家的占用</a:t>
            </a:r>
            <a:r>
              <a:rPr lang="zh-CN" altLang="en-US" b="1" dirty="0"/>
              <a:t>度量</a:t>
            </a:r>
            <a:r>
              <a:rPr lang="en-US" altLang="zh-CN" b="1" dirty="0"/>
              <a:t>ρπE</a:t>
            </a:r>
            <a:r>
              <a:rPr lang="zh-CN" altLang="en-US" b="1" dirty="0"/>
              <a:t>类似于真实的数据分布</a:t>
            </a:r>
            <a:r>
              <a:rPr lang="zh-CN" altLang="en-US" dirty="0"/>
              <a:t>。</a:t>
            </a:r>
          </a:p>
        </p:txBody>
      </p:sp>
      <p:sp>
        <p:nvSpPr>
          <p:cNvPr id="4" name="文本框 3">
            <a:extLst>
              <a:ext uri="{FF2B5EF4-FFF2-40B4-BE49-F238E27FC236}">
                <a16:creationId xmlns:a16="http://schemas.microsoft.com/office/drawing/2014/main" id="{191EE9E0-271F-4AF7-A315-AE8D97E6CB4D}"/>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84109253-FBCA-428B-B09C-6CC0209A9787}"/>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49F01A72-E509-4616-BD59-3A5D331C8BD3}"/>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2EFD1901-6E49-46D4-B974-2785396BCB0C}"/>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79D8B017-A3AD-4A9C-AEDC-90AAE9DEA40A}"/>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AB1C515F-D5D2-46AB-91E1-B9652F9D8FCF}"/>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299518D-14D9-44E6-9C42-F9232F2B17E4}"/>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8DA2B3A-E469-410D-AC6F-CDBEEFBB54C2}"/>
              </a:ext>
            </a:extLst>
          </p:cNvPr>
          <p:cNvCxnSpPr>
            <a:endCxn id="4"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280E741-9F12-4200-90B0-040D72B7B1BC}"/>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EC2684C-8695-4372-8DCF-64748992DBA6}"/>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4" name="直接箭头连接符 13">
            <a:extLst>
              <a:ext uri="{FF2B5EF4-FFF2-40B4-BE49-F238E27FC236}">
                <a16:creationId xmlns:a16="http://schemas.microsoft.com/office/drawing/2014/main" id="{129FAF26-8AEA-4F59-BEF6-43476746F750}"/>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A9ACF47-92FD-464B-9418-E467EA716D14}"/>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AB2CD08-6B65-4736-8726-04ED6F27BCBD}"/>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D640AE5-7B88-4F4F-8003-E832384820B3}"/>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EFAD8FE-C1F0-4E7E-A2B5-2F3ED9578C5E}"/>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645244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normAutofit/>
          </a:bodyPr>
          <a:lstStyle/>
          <a:p>
            <a:r>
              <a:rPr lang="en-US" altLang="zh-CN" dirty="0"/>
              <a:t>C. Generative Adversarial Imitation Learning[1](GAIL= &gt;GAN+IRL)</a:t>
            </a:r>
          </a:p>
          <a:p>
            <a:endParaRPr lang="en-US" altLang="zh-CN" dirty="0"/>
          </a:p>
          <a:p>
            <a:endParaRPr lang="en-US" altLang="zh-CN" dirty="0"/>
          </a:p>
          <a:p>
            <a:endParaRPr lang="en-US" altLang="zh-CN" dirty="0"/>
          </a:p>
          <a:p>
            <a:endParaRPr lang="en-US" altLang="zh-CN" dirty="0"/>
          </a:p>
          <a:p>
            <a:r>
              <a:rPr lang="zh-CN" altLang="en-US" dirty="0"/>
              <a:t>这里最终目的是从一簇函数中找到一个</a:t>
            </a:r>
            <a:r>
              <a:rPr lang="en-US" altLang="zh-CN" dirty="0"/>
              <a:t>C</a:t>
            </a:r>
            <a:r>
              <a:rPr lang="zh-CN" altLang="en-US" dirty="0"/>
              <a:t>，使得在此函数定义之下，最优策略的期望代价，后面那个</a:t>
            </a:r>
            <a:r>
              <a:rPr lang="en-US" altLang="zh-CN" dirty="0"/>
              <a:t>Eπ</a:t>
            </a:r>
            <a:r>
              <a:rPr lang="zh-CN" altLang="en-US" dirty="0"/>
              <a:t>，与次有策略的期望代价只差最大，也就是最优策略远远好于次有策略。</a:t>
            </a:r>
            <a:endParaRPr lang="en-US" altLang="zh-CN" dirty="0"/>
          </a:p>
        </p:txBody>
      </p:sp>
      <p:pic>
        <p:nvPicPr>
          <p:cNvPr id="4" name="图片 3">
            <a:extLst>
              <a:ext uri="{FF2B5EF4-FFF2-40B4-BE49-F238E27FC236}">
                <a16:creationId xmlns:a16="http://schemas.microsoft.com/office/drawing/2014/main" id="{C55361D0-3FD0-4AD0-94FD-C64F801F1944}"/>
              </a:ext>
            </a:extLst>
          </p:cNvPr>
          <p:cNvPicPr>
            <a:picLocks noChangeAspect="1"/>
          </p:cNvPicPr>
          <p:nvPr/>
        </p:nvPicPr>
        <p:blipFill>
          <a:blip r:embed="rId3"/>
          <a:stretch>
            <a:fillRect/>
          </a:stretch>
        </p:blipFill>
        <p:spPr>
          <a:xfrm>
            <a:off x="2219325" y="2947987"/>
            <a:ext cx="7753350" cy="962025"/>
          </a:xfrm>
          <a:prstGeom prst="rect">
            <a:avLst/>
          </a:prstGeom>
        </p:spPr>
      </p:pic>
    </p:spTree>
    <p:extLst>
      <p:ext uri="{BB962C8B-B14F-4D97-AF65-F5344CB8AC3E}">
        <p14:creationId xmlns:p14="http://schemas.microsoft.com/office/powerpoint/2010/main" val="3909063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a:p>
            <a:endParaRPr lang="en-US" altLang="zh-CN" dirty="0"/>
          </a:p>
          <a:p>
            <a:endParaRPr lang="en-US" altLang="zh-CN" dirty="0"/>
          </a:p>
          <a:p>
            <a:endParaRPr lang="en-US" altLang="zh-CN" dirty="0"/>
          </a:p>
          <a:p>
            <a:r>
              <a:rPr lang="zh-CN" altLang="en-US" dirty="0"/>
              <a:t>里层的最小化是在</a:t>
            </a:r>
            <a:r>
              <a:rPr lang="en-US" altLang="zh-CN" dirty="0"/>
              <a:t>c</a:t>
            </a:r>
            <a:r>
              <a:rPr lang="zh-CN" altLang="en-US" dirty="0"/>
              <a:t>固定的情况下，找到次优策略，这个次优策略要求在所有的候选策略中熵最大，熵最大是最有可能出现，且，代价最小。</a:t>
            </a:r>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B9B643A9-6E1B-4C0F-A448-EF622A4D2A85}"/>
              </a:ext>
            </a:extLst>
          </p:cNvPr>
          <p:cNvPicPr>
            <a:picLocks noChangeAspect="1"/>
          </p:cNvPicPr>
          <p:nvPr/>
        </p:nvPicPr>
        <p:blipFill>
          <a:blip r:embed="rId3"/>
          <a:stretch>
            <a:fillRect/>
          </a:stretch>
        </p:blipFill>
        <p:spPr>
          <a:xfrm>
            <a:off x="904875" y="2924175"/>
            <a:ext cx="10382250" cy="1009650"/>
          </a:xfrm>
          <a:prstGeom prst="rect">
            <a:avLst/>
          </a:prstGeom>
        </p:spPr>
      </p:pic>
    </p:spTree>
    <p:extLst>
      <p:ext uri="{BB962C8B-B14F-4D97-AF65-F5344CB8AC3E}">
        <p14:creationId xmlns:p14="http://schemas.microsoft.com/office/powerpoint/2010/main" val="1958135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a:p>
                <a:endParaRPr lang="en-US" altLang="zh-CN" dirty="0"/>
              </a:p>
              <a:p>
                <a:pPr marL="0" indent="0">
                  <a:buNone/>
                </a:pPr>
                <a:r>
                  <a:rPr lang="zh-CN" altLang="en-US" dirty="0"/>
                  <a:t>这里的</a:t>
                </a:r>
                <a14:m>
                  <m:oMath xmlns:m="http://schemas.openxmlformats.org/officeDocument/2006/math">
                    <m:r>
                      <a:rPr lang="en-US" altLang="zh-CN" b="0" i="1" smtClean="0">
                        <a:latin typeface="Cambria Math" panose="02040503050406030204" pitchFamily="18" charset="0"/>
                      </a:rPr>
                      <m:t>𝜓</m:t>
                    </m:r>
                    <m:r>
                      <a:rPr lang="zh-CN" altLang="en-US" i="1">
                        <a:latin typeface="Cambria Math" panose="02040503050406030204" pitchFamily="18" charset="0"/>
                      </a:rPr>
                      <m:t>是</m:t>
                    </m:r>
                  </m:oMath>
                </a14:m>
                <a:r>
                  <a:rPr lang="zh-CN" altLang="en-US" dirty="0"/>
                  <a:t>限制模型复杂度的</a:t>
                </a:r>
                <a:endParaRPr lang="en-US" altLang="zh-CN" dirty="0"/>
              </a:p>
              <a:p>
                <a:pPr marL="0" indent="0">
                  <a:buNone/>
                </a:pPr>
                <a:r>
                  <a:rPr lang="zh-CN" altLang="en-US" dirty="0"/>
                  <a:t>为每个</a:t>
                </a:r>
                <a:r>
                  <a:rPr lang="en-US" altLang="zh-CN" dirty="0"/>
                  <a:t>π</a:t>
                </a:r>
                <a:r>
                  <a:rPr lang="zh-CN" altLang="en-US" dirty="0"/>
                  <a:t>定义了：</a:t>
                </a:r>
                <a:endParaRPr lang="en-US" altLang="zh-CN" dirty="0"/>
              </a:p>
              <a:p>
                <a:pPr marL="0" indent="0">
                  <a:buNone/>
                </a:pPr>
                <a:endParaRPr lang="en-US" altLang="zh-CN" dirty="0"/>
              </a:p>
              <a:p>
                <a:r>
                  <a:rPr lang="zh-CN" altLang="en-US" dirty="0"/>
                  <a:t>策略</a:t>
                </a:r>
                <a:r>
                  <a:rPr lang="en-US" altLang="zh-CN" dirty="0"/>
                  <a:t>π</a:t>
                </a:r>
                <a:r>
                  <a:rPr lang="zh-CN" altLang="en-US" dirty="0"/>
                  <a:t>中，（</a:t>
                </a:r>
                <a:r>
                  <a:rPr lang="en-US" altLang="zh-CN" dirty="0" err="1"/>
                  <a:t>s,a</a:t>
                </a:r>
                <a:r>
                  <a:rPr lang="zh-CN" altLang="en-US" dirty="0"/>
                  <a:t>）出现的可能性</a:t>
                </a:r>
                <a:endParaRPr lang="en-US" altLang="zh-CN" dirty="0"/>
              </a:p>
              <a:p>
                <a:r>
                  <a:rPr lang="zh-CN" altLang="en-US" dirty="0"/>
                  <a:t>把代价函数的期望改写如下：</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CEEF47A-AE43-4ACE-9B93-1F456B4012D0}"/>
                  </a:ext>
                </a:extLst>
              </p:cNvPr>
              <p:cNvSpPr>
                <a:spLocks noGrp="1" noRot="1" noChangeAspect="1" noMove="1" noResize="1" noEditPoints="1" noAdjustHandles="1" noChangeArrowheads="1" noChangeShapeType="1" noTextEdit="1"/>
              </p:cNvSpPr>
              <p:nvPr>
                <p:ph idx="1"/>
              </p:nvPr>
            </p:nvSpPr>
            <p:spPr>
              <a:blipFill>
                <a:blip r:embed="rId3"/>
                <a:stretch>
                  <a:fillRect l="-1217"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5C97CD1-0C34-404B-9E82-21B5E4423001}"/>
              </a:ext>
            </a:extLst>
          </p:cNvPr>
          <p:cNvPicPr>
            <a:picLocks noChangeAspect="1"/>
          </p:cNvPicPr>
          <p:nvPr/>
        </p:nvPicPr>
        <p:blipFill>
          <a:blip r:embed="rId4"/>
          <a:stretch>
            <a:fillRect/>
          </a:stretch>
        </p:blipFill>
        <p:spPr>
          <a:xfrm>
            <a:off x="1585912" y="2334478"/>
            <a:ext cx="9020175" cy="933450"/>
          </a:xfrm>
          <a:prstGeom prst="rect">
            <a:avLst/>
          </a:prstGeom>
        </p:spPr>
      </p:pic>
      <p:pic>
        <p:nvPicPr>
          <p:cNvPr id="5" name="图片 4">
            <a:extLst>
              <a:ext uri="{FF2B5EF4-FFF2-40B4-BE49-F238E27FC236}">
                <a16:creationId xmlns:a16="http://schemas.microsoft.com/office/drawing/2014/main" id="{9DD559EB-C662-4DB5-B1F2-65E5399818B3}"/>
              </a:ext>
            </a:extLst>
          </p:cNvPr>
          <p:cNvPicPr>
            <a:picLocks noChangeAspect="1"/>
          </p:cNvPicPr>
          <p:nvPr/>
        </p:nvPicPr>
        <p:blipFill>
          <a:blip r:embed="rId5"/>
          <a:stretch>
            <a:fillRect/>
          </a:stretch>
        </p:blipFill>
        <p:spPr>
          <a:xfrm>
            <a:off x="1276492" y="4550995"/>
            <a:ext cx="8820150" cy="342900"/>
          </a:xfrm>
          <a:prstGeom prst="rect">
            <a:avLst/>
          </a:prstGeom>
        </p:spPr>
      </p:pic>
      <p:pic>
        <p:nvPicPr>
          <p:cNvPr id="6" name="图片 5">
            <a:extLst>
              <a:ext uri="{FF2B5EF4-FFF2-40B4-BE49-F238E27FC236}">
                <a16:creationId xmlns:a16="http://schemas.microsoft.com/office/drawing/2014/main" id="{65DB4CE6-CC2F-41C6-AE66-2621E668CC74}"/>
              </a:ext>
            </a:extLst>
          </p:cNvPr>
          <p:cNvPicPr>
            <a:picLocks noChangeAspect="1"/>
          </p:cNvPicPr>
          <p:nvPr/>
        </p:nvPicPr>
        <p:blipFill>
          <a:blip r:embed="rId6"/>
          <a:stretch>
            <a:fillRect/>
          </a:stretch>
        </p:blipFill>
        <p:spPr>
          <a:xfrm>
            <a:off x="3791092" y="6025166"/>
            <a:ext cx="3790950" cy="342900"/>
          </a:xfrm>
          <a:prstGeom prst="rect">
            <a:avLst/>
          </a:prstGeom>
        </p:spPr>
      </p:pic>
    </p:spTree>
    <p:extLst>
      <p:ext uri="{BB962C8B-B14F-4D97-AF65-F5344CB8AC3E}">
        <p14:creationId xmlns:p14="http://schemas.microsoft.com/office/powerpoint/2010/main" val="642392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r>
                  <a:rPr lang="zh-CN" altLang="en-US" dirty="0"/>
                  <a:t>如果逆向强化学习已经完成了，也就是我们已经得到了一个</a:t>
                </a:r>
                <a:r>
                  <a:rPr lang="en-US" altLang="zh-CN" dirty="0"/>
                  <a:t>c</a:t>
                </a:r>
                <a:r>
                  <a:rPr lang="zh-CN" altLang="en-US" dirty="0"/>
                  <a:t>了，我们要如何通过</a:t>
                </a:r>
                <a:r>
                  <a:rPr lang="en-US" altLang="zh-CN" dirty="0"/>
                  <a:t>c</a:t>
                </a:r>
                <a:r>
                  <a:rPr lang="zh-CN" altLang="en-US" dirty="0"/>
                  <a:t>找到当前策略呢？</a:t>
                </a:r>
                <a:endParaRPr lang="en-US" altLang="zh-CN" dirty="0"/>
              </a:p>
              <a:p>
                <a:endParaRPr lang="en-US" altLang="zh-CN" dirty="0"/>
              </a:p>
              <a:p>
                <a:endParaRPr lang="en-US" altLang="zh-CN" dirty="0"/>
              </a:p>
              <a:p>
                <a:r>
                  <a:rPr lang="zh-CN" altLang="en-US" dirty="0"/>
                  <a:t>寻找一个策略，首先， 这个策略出现的可能性比较大，熵最大，其次，这个策略的</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要</m:t>
                    </m:r>
                  </m:oMath>
                </a14:m>
                <a:r>
                  <a:rPr lang="zh-CN" altLang="en-US" dirty="0"/>
                  <a:t>和专家策略的</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差</m:t>
                    </m:r>
                  </m:oMath>
                </a14:m>
                <a:r>
                  <a:rPr lang="zh-CN" altLang="en-US" dirty="0"/>
                  <a:t>不太多。</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CEEF47A-AE43-4ACE-9B93-1F456B4012D0}"/>
                  </a:ext>
                </a:extLst>
              </p:cNvPr>
              <p:cNvSpPr>
                <a:spLocks noGrp="1" noRot="1" noChangeAspect="1" noMove="1" noResize="1" noEditPoints="1" noAdjustHandles="1" noChangeArrowheads="1" noChangeShapeType="1" noTextEdit="1"/>
              </p:cNvSpPr>
              <p:nvPr>
                <p:ph idx="1"/>
              </p:nvPr>
            </p:nvSpPr>
            <p:spPr>
              <a:blipFill>
                <a:blip r:embed="rId3"/>
                <a:stretch>
                  <a:fillRect l="-1043" t="-2521" r="-133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160ECF9-4080-4720-AEC2-5357D76790C2}"/>
              </a:ext>
            </a:extLst>
          </p:cNvPr>
          <p:cNvPicPr>
            <a:picLocks noChangeAspect="1"/>
          </p:cNvPicPr>
          <p:nvPr/>
        </p:nvPicPr>
        <p:blipFill>
          <a:blip r:embed="rId4"/>
          <a:stretch>
            <a:fillRect/>
          </a:stretch>
        </p:blipFill>
        <p:spPr>
          <a:xfrm>
            <a:off x="619125" y="3429000"/>
            <a:ext cx="10734675" cy="857250"/>
          </a:xfrm>
          <a:prstGeom prst="rect">
            <a:avLst/>
          </a:prstGeom>
        </p:spPr>
      </p:pic>
    </p:spTree>
    <p:extLst>
      <p:ext uri="{BB962C8B-B14F-4D97-AF65-F5344CB8AC3E}">
        <p14:creationId xmlns:p14="http://schemas.microsoft.com/office/powerpoint/2010/main" val="1339788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p:txBody>
      </p:sp>
      <p:pic>
        <p:nvPicPr>
          <p:cNvPr id="4" name="图片 3">
            <a:extLst>
              <a:ext uri="{FF2B5EF4-FFF2-40B4-BE49-F238E27FC236}">
                <a16:creationId xmlns:a16="http://schemas.microsoft.com/office/drawing/2014/main" id="{5101D192-C086-4A1B-BCD6-B06A4C62E14B}"/>
              </a:ext>
            </a:extLst>
          </p:cNvPr>
          <p:cNvPicPr>
            <a:picLocks noChangeAspect="1"/>
          </p:cNvPicPr>
          <p:nvPr/>
        </p:nvPicPr>
        <p:blipFill>
          <a:blip r:embed="rId3"/>
          <a:stretch>
            <a:fillRect/>
          </a:stretch>
        </p:blipFill>
        <p:spPr>
          <a:xfrm>
            <a:off x="838200" y="2316770"/>
            <a:ext cx="9571984" cy="4350162"/>
          </a:xfrm>
          <a:prstGeom prst="rect">
            <a:avLst/>
          </a:prstGeom>
        </p:spPr>
      </p:pic>
    </p:spTree>
    <p:extLst>
      <p:ext uri="{BB962C8B-B14F-4D97-AF65-F5344CB8AC3E}">
        <p14:creationId xmlns:p14="http://schemas.microsoft.com/office/powerpoint/2010/main" val="1873540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p:txBody>
      </p:sp>
      <p:pic>
        <p:nvPicPr>
          <p:cNvPr id="5" name="图片 4">
            <a:extLst>
              <a:ext uri="{FF2B5EF4-FFF2-40B4-BE49-F238E27FC236}">
                <a16:creationId xmlns:a16="http://schemas.microsoft.com/office/drawing/2014/main" id="{CC8CA462-FF57-40B9-AB9E-16EF87050EE4}"/>
              </a:ext>
            </a:extLst>
          </p:cNvPr>
          <p:cNvPicPr>
            <a:picLocks noChangeAspect="1"/>
          </p:cNvPicPr>
          <p:nvPr/>
        </p:nvPicPr>
        <p:blipFill>
          <a:blip r:embed="rId3"/>
          <a:stretch>
            <a:fillRect/>
          </a:stretch>
        </p:blipFill>
        <p:spPr>
          <a:xfrm>
            <a:off x="1090754" y="2419208"/>
            <a:ext cx="8593402" cy="3312851"/>
          </a:xfrm>
          <a:prstGeom prst="rect">
            <a:avLst/>
          </a:prstGeom>
        </p:spPr>
      </p:pic>
    </p:spTree>
    <p:extLst>
      <p:ext uri="{BB962C8B-B14F-4D97-AF65-F5344CB8AC3E}">
        <p14:creationId xmlns:p14="http://schemas.microsoft.com/office/powerpoint/2010/main" val="104766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64C5F-C4D7-412B-8C90-098BC172E580}"/>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3C556CE1-6334-4C4F-A28A-AB2F70E09452}"/>
              </a:ext>
            </a:extLst>
          </p:cNvPr>
          <p:cNvSpPr>
            <a:spLocks noGrp="1"/>
          </p:cNvSpPr>
          <p:nvPr>
            <p:ph idx="1"/>
          </p:nvPr>
        </p:nvSpPr>
        <p:spPr/>
        <p:txBody>
          <a:bodyPr>
            <a:normAutofit fontScale="92500" lnSpcReduction="10000"/>
          </a:bodyPr>
          <a:lstStyle/>
          <a:p>
            <a:r>
              <a:rPr lang="zh-CN" altLang="en-US" dirty="0"/>
              <a:t>在“专家”示例的基础上进行进一步的提升，提升的基础是与环境的交互信息。</a:t>
            </a:r>
            <a:endParaRPr lang="en-US" altLang="zh-CN" dirty="0"/>
          </a:p>
          <a:p>
            <a:r>
              <a:rPr lang="en-US" altLang="zh-CN" dirty="0">
                <a:hlinkClick r:id="rId3" action="ppaction://hlinksldjump"/>
              </a:rPr>
              <a:t>2.2.1 </a:t>
            </a:r>
            <a:r>
              <a:rPr lang="en-US" altLang="zh-CN" dirty="0" err="1">
                <a:hlinkClick r:id="rId3" action="ppaction://hlinksldjump"/>
              </a:rPr>
              <a:t>DQfD</a:t>
            </a:r>
            <a:endParaRPr lang="en-US" altLang="zh-CN" dirty="0"/>
          </a:p>
          <a:p>
            <a:r>
              <a:rPr lang="zh-CN" altLang="en-US" dirty="0"/>
              <a:t>并非</a:t>
            </a:r>
            <a:r>
              <a:rPr lang="en-US" altLang="zh-CN" dirty="0"/>
              <a:t>IRL</a:t>
            </a:r>
            <a:r>
              <a:rPr lang="zh-CN" altLang="en-US" dirty="0"/>
              <a:t>，而是在</a:t>
            </a:r>
            <a:r>
              <a:rPr lang="en-US" altLang="zh-CN" dirty="0"/>
              <a:t>demonstration learning</a:t>
            </a:r>
            <a:r>
              <a:rPr lang="zh-CN" altLang="en-US" dirty="0"/>
              <a:t>的范围内讨论。是对在示例数据的基础上进行提升。一种快速启动的方法</a:t>
            </a:r>
            <a:endParaRPr lang="en-US" altLang="zh-CN" dirty="0"/>
          </a:p>
          <a:p>
            <a:r>
              <a:rPr lang="en-US" altLang="zh-CN" dirty="0"/>
              <a:t>2.2.2 </a:t>
            </a:r>
            <a:r>
              <a:rPr lang="en-US" altLang="zh-CN" dirty="0">
                <a:hlinkClick r:id="rId4" action="ppaction://hlinksldjump"/>
              </a:rPr>
              <a:t>one-shot imitation learning </a:t>
            </a:r>
            <a:endParaRPr lang="en-US" altLang="zh-CN" dirty="0"/>
          </a:p>
          <a:p>
            <a:r>
              <a:rPr lang="zh-CN" altLang="en-US" dirty="0"/>
              <a:t>应用在多任务学习上，不同的</a:t>
            </a:r>
            <a:r>
              <a:rPr lang="en-US" altLang="zh-CN" dirty="0"/>
              <a:t>reward function </a:t>
            </a:r>
            <a:r>
              <a:rPr lang="zh-CN" altLang="en-US" dirty="0"/>
              <a:t>在相似的任务上进行迁移。</a:t>
            </a:r>
            <a:endParaRPr lang="en-US" altLang="zh-CN" dirty="0"/>
          </a:p>
          <a:p>
            <a:r>
              <a:rPr lang="en-US" altLang="zh-CN" dirty="0"/>
              <a:t>2.2.3 meta IRL</a:t>
            </a:r>
          </a:p>
          <a:p>
            <a:r>
              <a:rPr lang="zh-CN" altLang="en-US" dirty="0"/>
              <a:t>基于</a:t>
            </a:r>
            <a:r>
              <a:rPr lang="en-US" altLang="zh-CN" dirty="0"/>
              <a:t>meta learning </a:t>
            </a:r>
            <a:r>
              <a:rPr lang="zh-CN" altLang="en-US" dirty="0"/>
              <a:t>的思想，为不同的任务学习共有的</a:t>
            </a:r>
            <a:r>
              <a:rPr lang="en-US" altLang="zh-CN" dirty="0"/>
              <a:t>reward function</a:t>
            </a:r>
          </a:p>
        </p:txBody>
      </p:sp>
    </p:spTree>
    <p:extLst>
      <p:ext uri="{BB962C8B-B14F-4D97-AF65-F5344CB8AC3E}">
        <p14:creationId xmlns:p14="http://schemas.microsoft.com/office/powerpoint/2010/main" val="1489795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0C3BB-5BEB-4083-8DD7-68EC076AD2EA}"/>
              </a:ext>
            </a:extLst>
          </p:cNvPr>
          <p:cNvSpPr>
            <a:spLocks noGrp="1"/>
          </p:cNvSpPr>
          <p:nvPr>
            <p:ph type="title"/>
          </p:nvPr>
        </p:nvSpPr>
        <p:spPr/>
        <p:txBody>
          <a:bodyPr/>
          <a:lstStyle/>
          <a:p>
            <a:r>
              <a:rPr lang="en-US" altLang="zh-CN" dirty="0"/>
              <a:t>2.1.2</a:t>
            </a:r>
            <a:r>
              <a:rPr lang="zh-CN" altLang="en-US" dirty="0"/>
              <a:t>基于概率模型的方法</a:t>
            </a:r>
          </a:p>
        </p:txBody>
      </p:sp>
      <p:pic>
        <p:nvPicPr>
          <p:cNvPr id="4" name="内容占位符 3">
            <a:extLst>
              <a:ext uri="{FF2B5EF4-FFF2-40B4-BE49-F238E27FC236}">
                <a16:creationId xmlns:a16="http://schemas.microsoft.com/office/drawing/2014/main" id="{69B062CA-B752-4384-9E45-F567FEC10803}"/>
              </a:ext>
            </a:extLst>
          </p:cNvPr>
          <p:cNvPicPr>
            <a:picLocks noGrp="1" noChangeAspect="1"/>
          </p:cNvPicPr>
          <p:nvPr>
            <p:ph idx="1"/>
          </p:nvPr>
        </p:nvPicPr>
        <p:blipFill>
          <a:blip r:embed="rId3"/>
          <a:stretch>
            <a:fillRect/>
          </a:stretch>
        </p:blipFill>
        <p:spPr>
          <a:xfrm>
            <a:off x="1802731" y="1825625"/>
            <a:ext cx="8586537" cy="4351338"/>
          </a:xfrm>
          <a:prstGeom prst="rect">
            <a:avLst/>
          </a:prstGeom>
        </p:spPr>
      </p:pic>
    </p:spTree>
    <p:extLst>
      <p:ext uri="{BB962C8B-B14F-4D97-AF65-F5344CB8AC3E}">
        <p14:creationId xmlns:p14="http://schemas.microsoft.com/office/powerpoint/2010/main" val="15443913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A9577-CD9F-4872-B9CF-7C7D1AE6796F}"/>
              </a:ext>
            </a:extLst>
          </p:cNvPr>
          <p:cNvSpPr>
            <a:spLocks noGrp="1"/>
          </p:cNvSpPr>
          <p:nvPr>
            <p:ph type="title"/>
          </p:nvPr>
        </p:nvSpPr>
        <p:spPr/>
        <p:txBody>
          <a:bodyPr/>
          <a:lstStyle/>
          <a:p>
            <a:r>
              <a:rPr lang="en-US" altLang="zh-CN" dirty="0"/>
              <a:t>GAN</a:t>
            </a:r>
            <a:endParaRPr lang="zh-CN" altLang="en-US" dirty="0"/>
          </a:p>
        </p:txBody>
      </p:sp>
      <p:sp>
        <p:nvSpPr>
          <p:cNvPr id="3" name="内容占位符 2">
            <a:extLst>
              <a:ext uri="{FF2B5EF4-FFF2-40B4-BE49-F238E27FC236}">
                <a16:creationId xmlns:a16="http://schemas.microsoft.com/office/drawing/2014/main" id="{891589FF-694E-4910-8E8B-7D499B7B3EDD}"/>
              </a:ext>
            </a:extLst>
          </p:cNvPr>
          <p:cNvSpPr>
            <a:spLocks noGrp="1"/>
          </p:cNvSpPr>
          <p:nvPr>
            <p:ph idx="1"/>
          </p:nvPr>
        </p:nvSpPr>
        <p:spPr/>
        <p:txBody>
          <a:bodyPr>
            <a:normAutofit fontScale="92500"/>
          </a:bodyPr>
          <a:lstStyle/>
          <a:p>
            <a:r>
              <a:rPr lang="en-US" altLang="zh-CN" dirty="0"/>
              <a:t> </a:t>
            </a:r>
            <a:r>
              <a:rPr lang="en-US" altLang="zh-CN" dirty="0">
                <a:latin typeface="Times New Roman" panose="02020603050405020304" pitchFamily="18" charset="0"/>
                <a:cs typeface="Times New Roman" panose="02020603050405020304" pitchFamily="18" charset="0"/>
              </a:rPr>
              <a:t>we simultaneously train </a:t>
            </a:r>
            <a:r>
              <a:rPr lang="en-US" altLang="zh-CN" b="1" dirty="0">
                <a:latin typeface="Times New Roman" panose="02020603050405020304" pitchFamily="18" charset="0"/>
                <a:cs typeface="Times New Roman" panose="02020603050405020304" pitchFamily="18" charset="0"/>
              </a:rPr>
              <a:t>two models: </a:t>
            </a:r>
            <a:r>
              <a:rPr lang="en-US" altLang="zh-CN" dirty="0">
                <a:latin typeface="Times New Roman" panose="02020603050405020304" pitchFamily="18" charset="0"/>
                <a:cs typeface="Times New Roman" panose="02020603050405020304" pitchFamily="18" charset="0"/>
              </a:rPr>
              <a:t>a generative model G that captures the data distribution, and a discriminative model D that estimates the probability that a sample came from the training data rather than G</a:t>
            </a:r>
            <a:r>
              <a:rPr lang="en-US" altLang="zh-CN" dirty="0"/>
              <a:t>. </a:t>
            </a:r>
          </a:p>
          <a:p>
            <a:endParaRPr lang="en-US" altLang="zh-CN" dirty="0"/>
          </a:p>
          <a:p>
            <a:endParaRPr lang="en-US" altLang="zh-CN" dirty="0"/>
          </a:p>
          <a:p>
            <a:endParaRPr lang="en-US" altLang="zh-CN" dirty="0"/>
          </a:p>
          <a:p>
            <a:r>
              <a:rPr lang="en-US" altLang="zh-CN" dirty="0"/>
              <a:t>Z</a:t>
            </a:r>
            <a:r>
              <a:rPr lang="zh-CN" altLang="en-US" dirty="0"/>
              <a:t>是输入，</a:t>
            </a:r>
            <a:r>
              <a:rPr lang="en-US" altLang="zh-CN" dirty="0"/>
              <a:t>G(z)</a:t>
            </a:r>
            <a:r>
              <a:rPr lang="zh-CN" altLang="en-US" dirty="0"/>
              <a:t>产生数据</a:t>
            </a:r>
            <a:r>
              <a:rPr lang="en-US" altLang="zh-CN" dirty="0"/>
              <a:t>x, </a:t>
            </a:r>
            <a:r>
              <a:rPr lang="zh-CN" altLang="en-US" dirty="0"/>
              <a:t>然后把产生的数据和已知的样本放在一起用 </a:t>
            </a:r>
            <a:r>
              <a:rPr lang="en-US" altLang="zh-CN" dirty="0"/>
              <a:t>D</a:t>
            </a:r>
            <a:r>
              <a:rPr lang="zh-CN" altLang="en-US" dirty="0"/>
              <a:t>进行分类。</a:t>
            </a:r>
            <a:endParaRPr lang="en-US" altLang="zh-CN" dirty="0"/>
          </a:p>
          <a:p>
            <a:r>
              <a:rPr lang="zh-CN" altLang="en-US" dirty="0"/>
              <a:t>目标是最大化分类正确率，同时，最小化生成样本与真实样本的距离。</a:t>
            </a:r>
            <a:endParaRPr lang="en-US" altLang="zh-CN" dirty="0"/>
          </a:p>
          <a:p>
            <a:endParaRPr lang="zh-CN" altLang="en-US" dirty="0"/>
          </a:p>
        </p:txBody>
      </p:sp>
      <p:pic>
        <p:nvPicPr>
          <p:cNvPr id="4" name="图片 3">
            <a:extLst>
              <a:ext uri="{FF2B5EF4-FFF2-40B4-BE49-F238E27FC236}">
                <a16:creationId xmlns:a16="http://schemas.microsoft.com/office/drawing/2014/main" id="{D1B2C786-2E84-47A9-B71D-95EC54833524}"/>
              </a:ext>
            </a:extLst>
          </p:cNvPr>
          <p:cNvPicPr>
            <a:picLocks noChangeAspect="1"/>
          </p:cNvPicPr>
          <p:nvPr/>
        </p:nvPicPr>
        <p:blipFill>
          <a:blip r:embed="rId2"/>
          <a:stretch>
            <a:fillRect/>
          </a:stretch>
        </p:blipFill>
        <p:spPr>
          <a:xfrm>
            <a:off x="681622" y="2885861"/>
            <a:ext cx="10240218" cy="1437589"/>
          </a:xfrm>
          <a:prstGeom prst="rect">
            <a:avLst/>
          </a:prstGeom>
        </p:spPr>
      </p:pic>
    </p:spTree>
    <p:extLst>
      <p:ext uri="{BB962C8B-B14F-4D97-AF65-F5344CB8AC3E}">
        <p14:creationId xmlns:p14="http://schemas.microsoft.com/office/powerpoint/2010/main" val="3356140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B8EE8-A9E9-4E85-BCCD-7E07D14C8EE7}"/>
              </a:ext>
            </a:extLst>
          </p:cNvPr>
          <p:cNvSpPr>
            <a:spLocks noGrp="1"/>
          </p:cNvSpPr>
          <p:nvPr>
            <p:ph type="title"/>
          </p:nvPr>
        </p:nvSpPr>
        <p:spPr/>
        <p:txBody>
          <a:bodyPr/>
          <a:lstStyle/>
          <a:p>
            <a:r>
              <a:rPr lang="en-US" altLang="zh-CN" dirty="0"/>
              <a:t>GAN-abstract</a:t>
            </a:r>
            <a:endParaRPr lang="zh-CN" altLang="en-US" dirty="0"/>
          </a:p>
        </p:txBody>
      </p:sp>
      <p:sp>
        <p:nvSpPr>
          <p:cNvPr id="3" name="内容占位符 2">
            <a:extLst>
              <a:ext uri="{FF2B5EF4-FFF2-40B4-BE49-F238E27FC236}">
                <a16:creationId xmlns:a16="http://schemas.microsoft.com/office/drawing/2014/main" id="{01FA57AD-828D-4545-ABBE-78AC5891D5C0}"/>
              </a:ext>
            </a:extLst>
          </p:cNvPr>
          <p:cNvSpPr>
            <a:spLocks noGrp="1"/>
          </p:cNvSpPr>
          <p:nvPr>
            <p:ph idx="1"/>
          </p:nvPr>
        </p:nvSpPr>
        <p:spPr/>
        <p:txBody>
          <a:bodyPr/>
          <a:lstStyle/>
          <a:p>
            <a:r>
              <a:rPr lang="zh-CN" altLang="en-US" dirty="0"/>
              <a:t>同时训练两个模型：一个生成模型</a:t>
            </a:r>
            <a:r>
              <a:rPr lang="en-US" altLang="zh-CN" dirty="0"/>
              <a:t>G</a:t>
            </a:r>
            <a:r>
              <a:rPr lang="zh-CN" altLang="en-US" dirty="0"/>
              <a:t>用来拟合数据分布，一个判别模型</a:t>
            </a:r>
            <a:r>
              <a:rPr lang="en-US" altLang="zh-CN" dirty="0"/>
              <a:t>D</a:t>
            </a:r>
            <a:r>
              <a:rPr lang="zh-CN" altLang="en-US" dirty="0"/>
              <a:t>用来估计一个采样是来自真实样本而不是来自生成器</a:t>
            </a:r>
            <a:r>
              <a:rPr lang="en-US" altLang="zh-CN" dirty="0"/>
              <a:t>G</a:t>
            </a:r>
            <a:r>
              <a:rPr lang="zh-CN" altLang="en-US" dirty="0"/>
              <a:t>的概率。</a:t>
            </a:r>
            <a:endParaRPr lang="en-US" altLang="zh-CN" dirty="0"/>
          </a:p>
          <a:p>
            <a:r>
              <a:rPr lang="zh-CN" altLang="en-US" dirty="0"/>
              <a:t>训练过程中，</a:t>
            </a:r>
            <a:r>
              <a:rPr lang="en-US" altLang="zh-CN" dirty="0"/>
              <a:t>G</a:t>
            </a:r>
            <a:r>
              <a:rPr lang="zh-CN" altLang="en-US" dirty="0"/>
              <a:t>追求的目标是最大化</a:t>
            </a:r>
            <a:r>
              <a:rPr lang="en-US" altLang="zh-CN" dirty="0"/>
              <a:t>D</a:t>
            </a:r>
            <a:r>
              <a:rPr lang="zh-CN" altLang="en-US" dirty="0"/>
              <a:t>的错误率。</a:t>
            </a:r>
            <a:endParaRPr lang="en-US" altLang="zh-CN" dirty="0"/>
          </a:p>
          <a:p>
            <a:r>
              <a:rPr lang="zh-CN" altLang="en-US" dirty="0"/>
              <a:t>在任意函数空间中，</a:t>
            </a:r>
            <a:r>
              <a:rPr lang="en-US" altLang="zh-CN" dirty="0"/>
              <a:t>G,D</a:t>
            </a:r>
            <a:r>
              <a:rPr lang="zh-CN" altLang="en-US" dirty="0"/>
              <a:t>存在最优解，</a:t>
            </a:r>
            <a:r>
              <a:rPr lang="en-US" altLang="zh-CN" dirty="0"/>
              <a:t>G</a:t>
            </a:r>
            <a:r>
              <a:rPr lang="zh-CN" altLang="en-US" dirty="0"/>
              <a:t>会复现训练数据的分布，</a:t>
            </a:r>
            <a:r>
              <a:rPr lang="en-US" altLang="zh-CN" dirty="0"/>
              <a:t>D</a:t>
            </a:r>
            <a:r>
              <a:rPr lang="zh-CN" altLang="en-US" dirty="0"/>
              <a:t>在定义域内取</a:t>
            </a:r>
            <a:r>
              <a:rPr lang="en-US" altLang="zh-CN" dirty="0"/>
              <a:t>1/2</a:t>
            </a:r>
            <a:r>
              <a:rPr lang="zh-CN" altLang="en-US" dirty="0"/>
              <a:t>。 </a:t>
            </a:r>
            <a:endParaRPr lang="en-US" altLang="zh-CN" dirty="0"/>
          </a:p>
          <a:p>
            <a:endParaRPr lang="en-US" altLang="zh-CN" dirty="0"/>
          </a:p>
        </p:txBody>
      </p:sp>
    </p:spTree>
    <p:extLst>
      <p:ext uri="{BB962C8B-B14F-4D97-AF65-F5344CB8AC3E}">
        <p14:creationId xmlns:p14="http://schemas.microsoft.com/office/powerpoint/2010/main" val="2369681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94EF4-D588-4BEF-9B16-3D8DAE272762}"/>
              </a:ext>
            </a:extLst>
          </p:cNvPr>
          <p:cNvSpPr>
            <a:spLocks noGrp="1"/>
          </p:cNvSpPr>
          <p:nvPr>
            <p:ph type="title"/>
          </p:nvPr>
        </p:nvSpPr>
        <p:spPr>
          <a:xfrm>
            <a:off x="838200" y="393406"/>
            <a:ext cx="10515600" cy="1325563"/>
          </a:xfrm>
        </p:spPr>
        <p:txBody>
          <a:bodyPr/>
          <a:lstStyle/>
          <a:p>
            <a:r>
              <a:rPr lang="en-US" altLang="zh-CN" dirty="0"/>
              <a:t>GAN-Introduction</a:t>
            </a:r>
            <a:endParaRPr lang="zh-CN" altLang="en-US" dirty="0"/>
          </a:p>
        </p:txBody>
      </p:sp>
      <p:sp>
        <p:nvSpPr>
          <p:cNvPr id="3" name="内容占位符 2">
            <a:extLst>
              <a:ext uri="{FF2B5EF4-FFF2-40B4-BE49-F238E27FC236}">
                <a16:creationId xmlns:a16="http://schemas.microsoft.com/office/drawing/2014/main" id="{CAEB7161-9F51-4FC1-AFEB-5131DBBDE76A}"/>
              </a:ext>
            </a:extLst>
          </p:cNvPr>
          <p:cNvSpPr>
            <a:spLocks noGrp="1"/>
          </p:cNvSpPr>
          <p:nvPr>
            <p:ph idx="1"/>
          </p:nvPr>
        </p:nvSpPr>
        <p:spPr/>
        <p:txBody>
          <a:bodyPr/>
          <a:lstStyle/>
          <a:p>
            <a:r>
              <a:rPr lang="en-US" altLang="zh-CN" dirty="0"/>
              <a:t> The generative model can be thought of as analogous to a team of counterfeiters, trying to produce fake currency and use it without detection, while the discriminative model is analogous to the police, trying to detect the counterfeit currency. Competition in this game drives both teams to improve their methods until the counterfeits are </a:t>
            </a:r>
            <a:r>
              <a:rPr lang="en-US" altLang="zh-CN" dirty="0" err="1"/>
              <a:t>indistiguishable</a:t>
            </a:r>
            <a:r>
              <a:rPr lang="en-US" altLang="zh-CN" dirty="0"/>
              <a:t> from the genuine articles.</a:t>
            </a:r>
          </a:p>
          <a:p>
            <a:endParaRPr lang="zh-CN" altLang="en-US" dirty="0"/>
          </a:p>
        </p:txBody>
      </p:sp>
    </p:spTree>
    <p:extLst>
      <p:ext uri="{BB962C8B-B14F-4D97-AF65-F5344CB8AC3E}">
        <p14:creationId xmlns:p14="http://schemas.microsoft.com/office/powerpoint/2010/main" val="537148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78040-28E4-4F71-8E5A-D74FFDDBA572}"/>
              </a:ext>
            </a:extLst>
          </p:cNvPr>
          <p:cNvSpPr>
            <a:spLocks noGrp="1"/>
          </p:cNvSpPr>
          <p:nvPr>
            <p:ph type="title"/>
          </p:nvPr>
        </p:nvSpPr>
        <p:spPr/>
        <p:txBody>
          <a:bodyPr/>
          <a:lstStyle/>
          <a:p>
            <a:r>
              <a:rPr lang="en-US" altLang="zh-CN" dirty="0"/>
              <a:t>GAN-RELATED WORK</a:t>
            </a:r>
            <a:endParaRPr lang="zh-CN" altLang="en-US" dirty="0"/>
          </a:p>
        </p:txBody>
      </p:sp>
      <p:sp>
        <p:nvSpPr>
          <p:cNvPr id="3" name="内容占位符 2">
            <a:extLst>
              <a:ext uri="{FF2B5EF4-FFF2-40B4-BE49-F238E27FC236}">
                <a16:creationId xmlns:a16="http://schemas.microsoft.com/office/drawing/2014/main" id="{FE0C780D-03E4-467C-B564-AC9D4E137827}"/>
              </a:ext>
            </a:extLst>
          </p:cNvPr>
          <p:cNvSpPr>
            <a:spLocks noGrp="1"/>
          </p:cNvSpPr>
          <p:nvPr>
            <p:ph idx="1"/>
          </p:nvPr>
        </p:nvSpPr>
        <p:spPr/>
        <p:txBody>
          <a:bodyPr/>
          <a:lstStyle/>
          <a:p>
            <a:r>
              <a:rPr lang="zh-CN" altLang="en-US" dirty="0"/>
              <a:t>相关的工作有：</a:t>
            </a:r>
            <a:endParaRPr lang="en-US" altLang="zh-CN" dirty="0"/>
          </a:p>
          <a:p>
            <a:r>
              <a:rPr lang="en-US" altLang="zh-CN" dirty="0"/>
              <a:t>restricted Boltzmann machines</a:t>
            </a:r>
            <a:r>
              <a:rPr lang="zh-CN" altLang="en-US" dirty="0"/>
              <a:t>（受限玻尔兹曼机）</a:t>
            </a:r>
            <a:endParaRPr lang="en-US" altLang="zh-CN" dirty="0"/>
          </a:p>
          <a:p>
            <a:r>
              <a:rPr lang="en-US" altLang="zh-CN" dirty="0"/>
              <a:t> deep Boltzmann machines (DBMs) </a:t>
            </a:r>
            <a:r>
              <a:rPr lang="zh-CN" altLang="en-US" dirty="0"/>
              <a:t>（深度玻尔兹曼机）</a:t>
            </a:r>
            <a:endParaRPr lang="en-US" altLang="zh-CN" dirty="0"/>
          </a:p>
          <a:p>
            <a:r>
              <a:rPr lang="en-US" altLang="zh-CN" dirty="0"/>
              <a:t>Deep belief networks (DBNs)</a:t>
            </a:r>
            <a:r>
              <a:rPr lang="zh-CN" altLang="en-US" dirty="0"/>
              <a:t>（深度置信网络）</a:t>
            </a:r>
          </a:p>
        </p:txBody>
      </p:sp>
    </p:spTree>
    <p:extLst>
      <p:ext uri="{BB962C8B-B14F-4D97-AF65-F5344CB8AC3E}">
        <p14:creationId xmlns:p14="http://schemas.microsoft.com/office/powerpoint/2010/main" val="995669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4EFAD-B3B8-4EC0-82B4-3EE09A4C1AC7}"/>
              </a:ext>
            </a:extLst>
          </p:cNvPr>
          <p:cNvSpPr>
            <a:spLocks noGrp="1"/>
          </p:cNvSpPr>
          <p:nvPr>
            <p:ph type="title"/>
          </p:nvPr>
        </p:nvSpPr>
        <p:spPr/>
        <p:txBody>
          <a:bodyPr/>
          <a:lstStyle/>
          <a:p>
            <a:r>
              <a:rPr lang="en-US" altLang="zh-CN" dirty="0"/>
              <a:t>GAN-3Adversarial nets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CBA9AB-6579-4C61-BA13-3299A6A45408}"/>
                  </a:ext>
                </a:extLst>
              </p:cNvPr>
              <p:cNvSpPr>
                <a:spLocks noGrp="1"/>
              </p:cNvSpPr>
              <p:nvPr>
                <p:ph idx="1"/>
              </p:nvPr>
            </p:nvSpPr>
            <p:spPr/>
            <p:txBody>
              <a:bodyPr>
                <a:normAutofit fontScale="92500" lnSpcReduction="10000"/>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a14:m>
                <a:r>
                  <a:rPr lang="en-US" altLang="zh-CN" dirty="0"/>
                  <a:t>:</a:t>
                </a:r>
                <a:r>
                  <a:rPr lang="zh-CN" altLang="en-US" dirty="0"/>
                  <a:t>输入噪声</a:t>
                </a:r>
                <a:r>
                  <a:rPr lang="en-US" altLang="zh-CN" dirty="0"/>
                  <a:t>/</a:t>
                </a:r>
                <a:r>
                  <a:rPr lang="zh-CN" altLang="en-US" dirty="0"/>
                  <a:t>先验</a:t>
                </a:r>
                <a:endParaRPr lang="en-US" altLang="zh-CN" dirty="0"/>
              </a:p>
              <a:p>
                <a14:m>
                  <m:oMath xmlns:m="http://schemas.openxmlformats.org/officeDocument/2006/math">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l-GR" altLang="zh-CN" i="1">
                            <a:latin typeface="Cambria Math" panose="02040503050406030204" pitchFamily="18" charset="0"/>
                          </a:rPr>
                          <m:t>𝜃</m:t>
                        </m:r>
                      </m:e>
                      <m:sub>
                        <m:r>
                          <a:rPr lang="en-US" altLang="zh-CN" b="0" i="1" smtClean="0">
                            <a:latin typeface="Cambria Math" panose="02040503050406030204" pitchFamily="18" charset="0"/>
                          </a:rPr>
                          <m:t>𝑔</m:t>
                        </m:r>
                      </m:sub>
                    </m:sSub>
                    <m:r>
                      <a:rPr lang="en-US" altLang="zh-CN" i="1">
                        <a:latin typeface="Cambria Math" panose="02040503050406030204" pitchFamily="18" charset="0"/>
                      </a:rPr>
                      <m:t>)</m:t>
                    </m:r>
                  </m:oMath>
                </a14:m>
                <a:r>
                  <a:rPr lang="en-US" altLang="zh-CN" dirty="0"/>
                  <a:t>:</a:t>
                </a:r>
                <a:r>
                  <a:rPr lang="zh-CN" altLang="en-US" dirty="0"/>
                  <a:t>生成与训练样本相同尺度的数据</a:t>
                </a:r>
                <a:endParaRPr lang="en-US" altLang="zh-CN" dirty="0"/>
              </a:p>
              <a:p>
                <a14:m>
                  <m:oMath xmlns:m="http://schemas.openxmlformats.org/officeDocument/2006/math">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l-GR" altLang="zh-CN" i="1">
                                <a:latin typeface="Cambria Math" panose="02040503050406030204" pitchFamily="18" charset="0"/>
                              </a:rPr>
                              <m:t>𝜃</m:t>
                            </m:r>
                          </m:e>
                          <m:sub>
                            <m:r>
                              <a:rPr lang="en-US" altLang="zh-CN" i="1">
                                <a:latin typeface="Cambria Math" panose="02040503050406030204" pitchFamily="18" charset="0"/>
                              </a:rPr>
                              <m:t>𝑑</m:t>
                            </m:r>
                          </m:sub>
                        </m:sSub>
                      </m:e>
                    </m:d>
                    <m:r>
                      <a:rPr lang="en-US" altLang="zh-CN" b="0" i="1" smtClean="0">
                        <a:latin typeface="Cambria Math" panose="02040503050406030204" pitchFamily="18" charset="0"/>
                      </a:rPr>
                      <m:t>:</m:t>
                    </m:r>
                    <m:r>
                      <a:rPr lang="zh-CN" altLang="en-US" i="1">
                        <a:latin typeface="Cambria Math" panose="02040503050406030204" pitchFamily="18" charset="0"/>
                      </a:rPr>
                      <m:t>判别</m:t>
                    </m:r>
                  </m:oMath>
                </a14:m>
                <a:r>
                  <a:rPr lang="zh-CN" altLang="en-US" dirty="0"/>
                  <a:t>网络，输出的是</a:t>
                </a:r>
                <a:r>
                  <a:rPr lang="en-US" altLang="zh-CN" dirty="0"/>
                  <a:t>x</a:t>
                </a:r>
                <a:r>
                  <a:rPr lang="zh-CN" altLang="en-US" dirty="0"/>
                  <a:t>属于真实训练样本的概率</a:t>
                </a:r>
                <a:endParaRPr lang="en-US" altLang="zh-CN" dirty="0"/>
              </a:p>
              <a:p>
                <a:r>
                  <a:rPr lang="en-US" altLang="zh-CN" dirty="0"/>
                  <a:t>D</a:t>
                </a:r>
                <a:r>
                  <a:rPr lang="zh-CN" altLang="en-US" dirty="0"/>
                  <a:t>的目标是把真实样本和生成样本都分对</a:t>
                </a:r>
                <a:endParaRPr lang="en-US" altLang="zh-CN" dirty="0"/>
              </a:p>
              <a:p>
                <a:r>
                  <a:rPr lang="zh-CN" altLang="en-US" dirty="0"/>
                  <a:t>同时，训练</a:t>
                </a:r>
                <a:r>
                  <a:rPr lang="en-US" altLang="zh-CN" dirty="0"/>
                  <a:t>G</a:t>
                </a:r>
                <a:r>
                  <a:rPr lang="zh-CN" altLang="en-US" dirty="0"/>
                  <a:t>的目标是最小化</a:t>
                </a:r>
                <a14:m>
                  <m:oMath xmlns:m="http://schemas.openxmlformats.org/officeDocument/2006/math">
                    <m:r>
                      <a:rPr lang="pl-PL" altLang="zh-CN" i="1">
                        <a:latin typeface="Cambria Math" panose="02040503050406030204" pitchFamily="18" charset="0"/>
                      </a:rPr>
                      <m:t>𝑙𝑜𝑔</m:t>
                    </m:r>
                    <m:r>
                      <a:rPr lang="pl-PL" altLang="zh-CN" i="1">
                        <a:latin typeface="Cambria Math" panose="02040503050406030204" pitchFamily="18" charset="0"/>
                      </a:rPr>
                      <m:t>(1−</m:t>
                    </m:r>
                    <m:r>
                      <a:rPr lang="pl-PL" altLang="zh-CN" i="1">
                        <a:latin typeface="Cambria Math" panose="02040503050406030204" pitchFamily="18" charset="0"/>
                      </a:rPr>
                      <m:t>𝐷</m:t>
                    </m:r>
                    <m:r>
                      <a:rPr lang="pl-PL" altLang="zh-CN" i="1">
                        <a:latin typeface="Cambria Math" panose="02040503050406030204" pitchFamily="18" charset="0"/>
                      </a:rPr>
                      <m:t>(</m:t>
                    </m:r>
                    <m:r>
                      <a:rPr lang="pl-PL" altLang="zh-CN" i="1">
                        <a:latin typeface="Cambria Math" panose="02040503050406030204" pitchFamily="18" charset="0"/>
                      </a:rPr>
                      <m:t>𝐺</m:t>
                    </m:r>
                    <m:r>
                      <a:rPr lang="pl-PL" altLang="zh-CN" i="1">
                        <a:latin typeface="Cambria Math" panose="02040503050406030204" pitchFamily="18" charset="0"/>
                      </a:rPr>
                      <m:t>(</m:t>
                    </m:r>
                    <m:r>
                      <a:rPr lang="pl-PL" altLang="zh-CN" i="1">
                        <a:latin typeface="Cambria Math" panose="02040503050406030204" pitchFamily="18" charset="0"/>
                      </a:rPr>
                      <m:t>𝑧</m:t>
                    </m:r>
                    <m:r>
                      <a:rPr lang="pl-PL" altLang="zh-CN" i="1">
                        <a:latin typeface="Cambria Math" panose="02040503050406030204" pitchFamily="18" charset="0"/>
                      </a:rPr>
                      <m:t>)))</m:t>
                    </m:r>
                  </m:oMath>
                </a14:m>
                <a:r>
                  <a:rPr lang="en-US" altLang="zh-CN" dirty="0"/>
                  <a:t>,</a:t>
                </a:r>
                <a:r>
                  <a:rPr lang="zh-CN" altLang="en-US" dirty="0"/>
                  <a:t>即，最大化</a:t>
                </a:r>
                <a:r>
                  <a:rPr lang="en-US" altLang="zh-CN" dirty="0"/>
                  <a:t>D</a:t>
                </a:r>
                <a:r>
                  <a:rPr lang="zh-CN" altLang="en-US" dirty="0"/>
                  <a:t>的分类错误率，因为</a:t>
                </a:r>
                <a:r>
                  <a:rPr lang="en-US" altLang="zh-CN" dirty="0"/>
                  <a:t>G</a:t>
                </a:r>
                <a:r>
                  <a:rPr lang="zh-CN" altLang="en-US" dirty="0"/>
                  <a:t>产生的是假样本，本来这个式子应该为</a:t>
                </a:r>
                <a:r>
                  <a:rPr lang="en-US" altLang="zh-CN" dirty="0"/>
                  <a:t>0</a:t>
                </a:r>
                <a:r>
                  <a:rPr lang="zh-CN" altLang="en-US" dirty="0"/>
                  <a:t>的，但是如果</a:t>
                </a:r>
                <a:r>
                  <a:rPr lang="en-US" altLang="zh-CN" dirty="0"/>
                  <a:t>D</a:t>
                </a:r>
                <a:r>
                  <a:rPr lang="zh-CN" altLang="en-US" dirty="0"/>
                  <a:t>不能分辨，那么</a:t>
                </a:r>
                <a:r>
                  <a:rPr lang="en-US" altLang="zh-CN" dirty="0"/>
                  <a:t>D</a:t>
                </a:r>
                <a:r>
                  <a:rPr lang="zh-CN" altLang="en-US" dirty="0"/>
                  <a:t>的结果就会大于零，</a:t>
                </a:r>
                <a:r>
                  <a:rPr lang="en-US" altLang="zh-CN" dirty="0"/>
                  <a:t>G</a:t>
                </a:r>
                <a:r>
                  <a:rPr lang="zh-CN" altLang="en-US" dirty="0"/>
                  <a:t>的目标就是让这里的</a:t>
                </a:r>
                <a:r>
                  <a:rPr lang="en-US" altLang="zh-CN" dirty="0"/>
                  <a:t>1-D</a:t>
                </a:r>
                <a:r>
                  <a:rPr lang="zh-CN" altLang="en-US" dirty="0"/>
                  <a:t>越小越好（也可以</a:t>
                </a:r>
                <a:r>
                  <a:rPr lang="en-US" altLang="zh-CN" dirty="0"/>
                  <a:t>train G to maximize </a:t>
                </a:r>
                <a:r>
                  <a:rPr lang="en-US" altLang="zh-CN" dirty="0" err="1"/>
                  <a:t>logD</a:t>
                </a:r>
                <a:r>
                  <a:rPr lang="en-US" altLang="zh-CN" dirty="0"/>
                  <a:t>(G(z))</a:t>
                </a:r>
                <a:r>
                  <a:rPr lang="zh-CN" altLang="en-US" dirty="0"/>
                  <a:t>）</a:t>
                </a:r>
                <a:endParaRPr lang="en-US" altLang="zh-CN" dirty="0"/>
              </a:p>
              <a:p>
                <a:endParaRPr lang="en-US" altLang="zh-CN" dirty="0"/>
              </a:p>
              <a:p>
                <a:pPr marL="0" indent="0">
                  <a:buNone/>
                </a:pPr>
                <a:r>
                  <a:rPr lang="zh-CN" altLang="en-US" dirty="0"/>
                  <a:t>。</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8CBA9AB-6579-4C61-BA13-3299A6A45408}"/>
                  </a:ext>
                </a:extLst>
              </p:cNvPr>
              <p:cNvSpPr>
                <a:spLocks noGrp="1" noRot="1" noChangeAspect="1" noMove="1" noResize="1" noEditPoints="1" noAdjustHandles="1" noChangeArrowheads="1" noChangeShapeType="1" noTextEdit="1"/>
              </p:cNvSpPr>
              <p:nvPr>
                <p:ph idx="1"/>
              </p:nvPr>
            </p:nvSpPr>
            <p:spPr>
              <a:blipFill>
                <a:blip r:embed="rId3"/>
                <a:stretch>
                  <a:fillRect l="-1043" t="-28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EDB8288-7003-4C4D-8482-19C030E0B3DF}"/>
              </a:ext>
            </a:extLst>
          </p:cNvPr>
          <p:cNvPicPr>
            <a:picLocks noChangeAspect="1"/>
          </p:cNvPicPr>
          <p:nvPr/>
        </p:nvPicPr>
        <p:blipFill>
          <a:blip r:embed="rId4"/>
          <a:stretch>
            <a:fillRect/>
          </a:stretch>
        </p:blipFill>
        <p:spPr>
          <a:xfrm>
            <a:off x="0" y="4917921"/>
            <a:ext cx="12192000" cy="1574954"/>
          </a:xfrm>
          <a:prstGeom prst="rect">
            <a:avLst/>
          </a:prstGeom>
        </p:spPr>
      </p:pic>
    </p:spTree>
    <p:extLst>
      <p:ext uri="{BB962C8B-B14F-4D97-AF65-F5344CB8AC3E}">
        <p14:creationId xmlns:p14="http://schemas.microsoft.com/office/powerpoint/2010/main" val="2412961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F9CA5-0C79-42BA-BF18-32949173BE62}"/>
              </a:ext>
            </a:extLst>
          </p:cNvPr>
          <p:cNvSpPr>
            <a:spLocks noGrp="1"/>
          </p:cNvSpPr>
          <p:nvPr>
            <p:ph type="title"/>
          </p:nvPr>
        </p:nvSpPr>
        <p:spPr/>
        <p:txBody>
          <a:bodyPr/>
          <a:lstStyle/>
          <a:p>
            <a:r>
              <a:rPr lang="en-US" altLang="zh-CN" dirty="0"/>
              <a:t>GAN-4 Theoretical Results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C70694B-E169-416D-A9E9-6D1521DBC65D}"/>
                  </a:ext>
                </a:extLst>
              </p:cNvPr>
              <p:cNvSpPr>
                <a:spLocks noGrp="1"/>
              </p:cNvSpPr>
              <p:nvPr>
                <p:ph idx="1"/>
              </p:nvPr>
            </p:nvSpPr>
            <p:spPr/>
            <p:txBody>
              <a:bodyPr/>
              <a:lstStyle/>
              <a:p>
                <a:r>
                  <a:rPr lang="en-US" altLang="zh-CN" dirty="0"/>
                  <a:t>this minimax game has a global optimum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endParaRPr lang="en-US" altLang="zh-CN" b="0" dirty="0"/>
              </a:p>
              <a:p>
                <a:r>
                  <a:rPr lang="zh-CN" altLang="en-US" dirty="0"/>
                  <a:t>算法：</a:t>
                </a:r>
              </a:p>
            </p:txBody>
          </p:sp>
        </mc:Choice>
        <mc:Fallback xmlns="">
          <p:sp>
            <p:nvSpPr>
              <p:cNvPr id="3" name="内容占位符 2">
                <a:extLst>
                  <a:ext uri="{FF2B5EF4-FFF2-40B4-BE49-F238E27FC236}">
                    <a16:creationId xmlns:a16="http://schemas.microsoft.com/office/drawing/2014/main" id="{2C70694B-E169-416D-A9E9-6D1521DBC65D}"/>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29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9AE09-AF1C-45A3-86C0-3D7FD0A9224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EEF5DF-2481-4B1C-8743-37096AA4E86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FBE9D8E-F086-431F-BC9B-805EB652FFC5}"/>
              </a:ext>
            </a:extLst>
          </p:cNvPr>
          <p:cNvPicPr>
            <a:picLocks noChangeAspect="1"/>
          </p:cNvPicPr>
          <p:nvPr/>
        </p:nvPicPr>
        <p:blipFill>
          <a:blip r:embed="rId2"/>
          <a:stretch>
            <a:fillRect/>
          </a:stretch>
        </p:blipFill>
        <p:spPr>
          <a:xfrm>
            <a:off x="745305" y="0"/>
            <a:ext cx="10492383" cy="6858000"/>
          </a:xfrm>
          <a:prstGeom prst="rect">
            <a:avLst/>
          </a:prstGeom>
        </p:spPr>
      </p:pic>
    </p:spTree>
    <p:extLst>
      <p:ext uri="{BB962C8B-B14F-4D97-AF65-F5344CB8AC3E}">
        <p14:creationId xmlns:p14="http://schemas.microsoft.com/office/powerpoint/2010/main" val="1351830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82EB24-21A7-4436-9401-D8F57C152240}"/>
              </a:ext>
            </a:extLst>
          </p:cNvPr>
          <p:cNvSpPr>
            <a:spLocks noGrp="1"/>
          </p:cNvSpPr>
          <p:nvPr>
            <p:ph type="title"/>
          </p:nvPr>
        </p:nvSpPr>
        <p:spPr/>
        <p:txBody>
          <a:bodyPr/>
          <a:lstStyle/>
          <a:p>
            <a:r>
              <a:rPr lang="en-US" altLang="zh-CN" dirty="0"/>
              <a:t>IRL+GAN</a:t>
            </a:r>
            <a:endParaRPr lang="zh-CN" altLang="en-US" dirty="0"/>
          </a:p>
        </p:txBody>
      </p:sp>
      <p:sp>
        <p:nvSpPr>
          <p:cNvPr id="5" name="文本占位符 4">
            <a:extLst>
              <a:ext uri="{FF2B5EF4-FFF2-40B4-BE49-F238E27FC236}">
                <a16:creationId xmlns:a16="http://schemas.microsoft.com/office/drawing/2014/main" id="{D1CB560C-0433-464F-99C1-138A2745181A}"/>
              </a:ext>
            </a:extLst>
          </p:cNvPr>
          <p:cNvSpPr>
            <a:spLocks noGrp="1"/>
          </p:cNvSpPr>
          <p:nvPr>
            <p:ph type="body" idx="1"/>
          </p:nvPr>
        </p:nvSpPr>
        <p:spPr/>
        <p:txBody>
          <a:bodyPr/>
          <a:lstStyle/>
          <a:p>
            <a:r>
              <a:rPr lang="zh-CN" altLang="en-US" dirty="0"/>
              <a:t>用</a:t>
            </a:r>
            <a:r>
              <a:rPr lang="en-US" altLang="zh-CN" dirty="0"/>
              <a:t>GAN </a:t>
            </a:r>
            <a:r>
              <a:rPr lang="zh-CN" altLang="en-US" dirty="0"/>
              <a:t>完成 </a:t>
            </a:r>
            <a:r>
              <a:rPr lang="en-US" altLang="zh-CN" dirty="0"/>
              <a:t>imitation </a:t>
            </a:r>
            <a:r>
              <a:rPr lang="zh-CN" altLang="en-US" dirty="0"/>
              <a:t>的方法</a:t>
            </a:r>
          </a:p>
        </p:txBody>
      </p:sp>
      <p:sp>
        <p:nvSpPr>
          <p:cNvPr id="6" name="箭头: 右弧形 5">
            <a:hlinkClick r:id="rId3" action="ppaction://hlinksldjump"/>
            <a:extLst>
              <a:ext uri="{FF2B5EF4-FFF2-40B4-BE49-F238E27FC236}">
                <a16:creationId xmlns:a16="http://schemas.microsoft.com/office/drawing/2014/main" id="{B2E60A5A-AF47-4119-A628-EBB24F25AA7C}"/>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26128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F4FBE-4EE8-4DE7-AFB8-D03E5F7ED5D3}"/>
              </a:ext>
            </a:extLst>
          </p:cNvPr>
          <p:cNvSpPr>
            <a:spLocks noGrp="1"/>
          </p:cNvSpPr>
          <p:nvPr>
            <p:ph type="title"/>
          </p:nvPr>
        </p:nvSpPr>
        <p:spPr/>
        <p:txBody>
          <a:bodyPr/>
          <a:lstStyle/>
          <a:p>
            <a:r>
              <a:rPr lang="en-US" altLang="zh-CN" dirty="0"/>
              <a:t>GAN-IRL - </a:t>
            </a:r>
            <a:r>
              <a:rPr lang="en-US" altLang="zh-CN" dirty="0" err="1"/>
              <a:t>Abastract</a:t>
            </a:r>
            <a:endParaRPr lang="zh-CN" altLang="en-US" dirty="0"/>
          </a:p>
        </p:txBody>
      </p:sp>
      <p:sp>
        <p:nvSpPr>
          <p:cNvPr id="3" name="内容占位符 2">
            <a:extLst>
              <a:ext uri="{FF2B5EF4-FFF2-40B4-BE49-F238E27FC236}">
                <a16:creationId xmlns:a16="http://schemas.microsoft.com/office/drawing/2014/main" id="{C5F5F7DB-311E-40D0-ADDD-618EA81FD9DE}"/>
              </a:ext>
            </a:extLst>
          </p:cNvPr>
          <p:cNvSpPr>
            <a:spLocks noGrp="1"/>
          </p:cNvSpPr>
          <p:nvPr>
            <p:ph idx="1"/>
          </p:nvPr>
        </p:nvSpPr>
        <p:spPr/>
        <p:txBody>
          <a:bodyPr/>
          <a:lstStyle/>
          <a:p>
            <a:r>
              <a:rPr lang="zh-CN" altLang="en-US" dirty="0"/>
              <a:t>特点</a:t>
            </a:r>
            <a:r>
              <a:rPr lang="en-US" altLang="zh-CN" dirty="0"/>
              <a:t> </a:t>
            </a:r>
          </a:p>
          <a:p>
            <a:r>
              <a:rPr lang="en-US" altLang="zh-CN" dirty="0"/>
              <a:t>propose a new general framework for directly </a:t>
            </a:r>
            <a:r>
              <a:rPr lang="en-US" altLang="zh-CN" b="1" dirty="0"/>
              <a:t>extracting a policy from data</a:t>
            </a:r>
            <a:r>
              <a:rPr lang="en-US" altLang="zh-CN" dirty="0"/>
              <a:t> as if it were obtained by reinforcement learning following inverse reinforcement learning. </a:t>
            </a:r>
          </a:p>
          <a:p>
            <a:r>
              <a:rPr lang="en-US" altLang="zh-CN" dirty="0"/>
              <a:t>Model free</a:t>
            </a:r>
          </a:p>
        </p:txBody>
      </p:sp>
    </p:spTree>
    <p:extLst>
      <p:ext uri="{BB962C8B-B14F-4D97-AF65-F5344CB8AC3E}">
        <p14:creationId xmlns:p14="http://schemas.microsoft.com/office/powerpoint/2010/main" val="2956386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9F248F9-E43A-402C-BDA2-4E5A0FC903F4}"/>
              </a:ext>
            </a:extLst>
          </p:cNvPr>
          <p:cNvSpPr>
            <a:spLocks noGrp="1"/>
          </p:cNvSpPr>
          <p:nvPr>
            <p:ph type="title"/>
          </p:nvPr>
        </p:nvSpPr>
        <p:spPr/>
        <p:txBody>
          <a:bodyPr/>
          <a:lstStyle/>
          <a:p>
            <a:r>
              <a:rPr lang="en-US" altLang="zh-CN" dirty="0"/>
              <a:t>IRL </a:t>
            </a:r>
            <a:r>
              <a:rPr lang="zh-CN" altLang="en-US" dirty="0"/>
              <a:t>基本定义</a:t>
            </a:r>
          </a:p>
        </p:txBody>
      </p:sp>
      <p:sp>
        <p:nvSpPr>
          <p:cNvPr id="5" name="文本占位符 4">
            <a:extLst>
              <a:ext uri="{FF2B5EF4-FFF2-40B4-BE49-F238E27FC236}">
                <a16:creationId xmlns:a16="http://schemas.microsoft.com/office/drawing/2014/main" id="{267B5134-F74E-4FB6-A4CE-67B56CE419B8}"/>
              </a:ext>
            </a:extLst>
          </p:cNvPr>
          <p:cNvSpPr>
            <a:spLocks noGrp="1"/>
          </p:cNvSpPr>
          <p:nvPr>
            <p:ph type="body" idx="1"/>
          </p:nvPr>
        </p:nvSpPr>
        <p:spPr/>
        <p:txBody>
          <a:bodyPr/>
          <a:lstStyle/>
          <a:p>
            <a:endParaRPr lang="zh-CN" altLang="en-US" dirty="0"/>
          </a:p>
        </p:txBody>
      </p:sp>
      <p:sp>
        <p:nvSpPr>
          <p:cNvPr id="2" name="箭头: 右弧形 1">
            <a:hlinkClick r:id="rId2" action="ppaction://hlinksldjump"/>
            <a:extLst>
              <a:ext uri="{FF2B5EF4-FFF2-40B4-BE49-F238E27FC236}">
                <a16:creationId xmlns:a16="http://schemas.microsoft.com/office/drawing/2014/main" id="{84ADC596-6A60-440E-8516-5830B71F4663}"/>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39891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F4FBE-4EE8-4DE7-AFB8-D03E5F7ED5D3}"/>
              </a:ext>
            </a:extLst>
          </p:cNvPr>
          <p:cNvSpPr>
            <a:spLocks noGrp="1"/>
          </p:cNvSpPr>
          <p:nvPr>
            <p:ph type="title"/>
          </p:nvPr>
        </p:nvSpPr>
        <p:spPr/>
        <p:txBody>
          <a:bodyPr/>
          <a:lstStyle/>
          <a:p>
            <a:r>
              <a:rPr lang="en-US" altLang="zh-CN" dirty="0"/>
              <a:t>GAN-IRL -1  introduction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F5F7DB-311E-40D0-ADDD-618EA81FD9DE}"/>
                  </a:ext>
                </a:extLst>
              </p:cNvPr>
              <p:cNvSpPr>
                <a:spLocks noGrp="1"/>
              </p:cNvSpPr>
              <p:nvPr>
                <p:ph idx="1"/>
              </p:nvPr>
            </p:nvSpPr>
            <p:spPr/>
            <p:txBody>
              <a:bodyPr/>
              <a:lstStyle/>
              <a:p>
                <a:r>
                  <a:rPr lang="zh-CN" altLang="en-US" dirty="0"/>
                  <a:t>基本想法：不去显式寻找或者表述现象背后的内驱力，而是直接构造与专家动作相似的动作。</a:t>
                </a:r>
                <a:endParaRPr lang="en-US" altLang="zh-CN" dirty="0"/>
              </a:p>
              <a:p>
                <a:r>
                  <a:rPr lang="en-US" altLang="zh-CN" dirty="0"/>
                  <a:t>a framework for directly learning policies from data, bypassing any intermediate IRL step. </a:t>
                </a:r>
              </a:p>
              <a:p>
                <a:r>
                  <a:rPr lang="zh-CN" altLang="en-US" dirty="0"/>
                  <a:t>这里用什么来评价动作的相似度？</a:t>
                </a:r>
                <a:endParaRPr lang="en-US" altLang="zh-CN" dirty="0"/>
              </a:p>
              <a:p>
                <a:pPr lvl="1"/>
                <a:r>
                  <a:rPr lang="zh-CN" altLang="en-US" dirty="0"/>
                  <a:t>定义了</a:t>
                </a:r>
                <a:r>
                  <a:rPr lang="en-US" altLang="zh-CN" dirty="0"/>
                  <a:t>cost  function, </a:t>
                </a:r>
                <a:r>
                  <a:rPr lang="zh-CN" altLang="en-US" dirty="0"/>
                  <a:t>是两个</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之间的</m:t>
                    </m:r>
                  </m:oMath>
                </a14:m>
                <a:r>
                  <a:rPr lang="zh-CN" altLang="en-US" dirty="0"/>
                  <a:t>某种函数，可以有不一样的形式，但</a:t>
                </a:r>
                <a14:m>
                  <m:oMath xmlns:m="http://schemas.openxmlformats.org/officeDocument/2006/math">
                    <m:r>
                      <a:rPr lang="en-US" altLang="zh-CN" b="0" i="1" smtClean="0">
                        <a:latin typeface="Cambria Math" panose="02040503050406030204" pitchFamily="18" charset="0"/>
                      </a:rPr>
                      <m:t>𝜌</m:t>
                    </m:r>
                    <m:r>
                      <a:rPr lang="en-US" altLang="zh-CN" b="0" i="1" smtClean="0">
                        <a:latin typeface="Cambria Math" panose="02040503050406030204" pitchFamily="18" charset="0"/>
                      </a:rPr>
                      <m:t> </m:t>
                    </m:r>
                    <m:r>
                      <a:rPr lang="zh-CN" altLang="en-US" i="1">
                        <a:latin typeface="Cambria Math" panose="02040503050406030204" pitchFamily="18" charset="0"/>
                      </a:rPr>
                      <m:t>本身</m:t>
                    </m:r>
                  </m:oMath>
                </a14:m>
                <a:r>
                  <a:rPr lang="zh-CN" altLang="en-US" dirty="0"/>
                  <a:t>是定义了（</a:t>
                </a:r>
                <a:r>
                  <a:rPr lang="en-US" altLang="zh-CN" dirty="0" err="1"/>
                  <a:t>s,a</a:t>
                </a:r>
                <a:r>
                  <a:rPr lang="zh-CN" altLang="en-US" dirty="0"/>
                  <a:t>）对出现的频率。无序</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C5F5F7DB-311E-40D0-ADDD-618EA81FD9DE}"/>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181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05455-08B9-4431-B4EC-783C1DA75AF8}"/>
              </a:ext>
            </a:extLst>
          </p:cNvPr>
          <p:cNvSpPr>
            <a:spLocks noGrp="1"/>
          </p:cNvSpPr>
          <p:nvPr>
            <p:ph type="title"/>
          </p:nvPr>
        </p:nvSpPr>
        <p:spPr/>
        <p:txBody>
          <a:bodyPr/>
          <a:lstStyle/>
          <a:p>
            <a:r>
              <a:rPr lang="en-US" altLang="zh-CN" dirty="0"/>
              <a:t>GAN-IRL -2 background</a:t>
            </a:r>
            <a:endParaRPr lang="zh-CN" altLang="en-US" dirty="0"/>
          </a:p>
        </p:txBody>
      </p:sp>
      <p:sp>
        <p:nvSpPr>
          <p:cNvPr id="3" name="内容占位符 2">
            <a:extLst>
              <a:ext uri="{FF2B5EF4-FFF2-40B4-BE49-F238E27FC236}">
                <a16:creationId xmlns:a16="http://schemas.microsoft.com/office/drawing/2014/main" id="{8BA7DD55-E1F9-4C95-8349-18AA5C129250}"/>
              </a:ext>
            </a:extLst>
          </p:cNvPr>
          <p:cNvSpPr>
            <a:spLocks noGrp="1"/>
          </p:cNvSpPr>
          <p:nvPr>
            <p:ph idx="1"/>
          </p:nvPr>
        </p:nvSpPr>
        <p:spPr>
          <a:xfrm>
            <a:off x="838200" y="1856105"/>
            <a:ext cx="10515600" cy="4351338"/>
          </a:xfrm>
        </p:spPr>
        <p:txBody>
          <a:bodyPr>
            <a:normAutofit/>
          </a:bodyPr>
          <a:lstStyle/>
          <a:p>
            <a:r>
              <a:rPr lang="zh-CN" altLang="en-US" dirty="0"/>
              <a:t>最大熵</a:t>
            </a:r>
            <a:r>
              <a:rPr lang="en-US" altLang="zh-CN" dirty="0"/>
              <a:t>IRL</a:t>
            </a:r>
          </a:p>
          <a:p>
            <a:endParaRPr lang="en-US" altLang="zh-CN" dirty="0"/>
          </a:p>
          <a:p>
            <a:endParaRPr lang="en-US" altLang="zh-CN" dirty="0"/>
          </a:p>
          <a:p>
            <a:endParaRPr lang="en-US" altLang="zh-CN" dirty="0"/>
          </a:p>
          <a:p>
            <a:r>
              <a:rPr lang="zh-CN" altLang="en-US" dirty="0"/>
              <a:t>其中，角标</a:t>
            </a:r>
            <a:r>
              <a:rPr lang="en-US" altLang="zh-CN" dirty="0"/>
              <a:t>E</a:t>
            </a:r>
            <a:r>
              <a:rPr lang="zh-CN" altLang="en-US" dirty="0"/>
              <a:t>表示是专家策略，但是这里由于由于专家策略不可知，用轨迹采样的期望代替。</a:t>
            </a:r>
            <a:endParaRPr lang="en-US" altLang="zh-CN" dirty="0"/>
          </a:p>
          <a:p>
            <a:endParaRPr lang="en-US" altLang="zh-CN" dirty="0"/>
          </a:p>
          <a:p>
            <a:r>
              <a:rPr lang="zh-CN" altLang="en-US" dirty="0"/>
              <a:t>这一部分表示，在候选策略中，要找到一个最好的策略</a:t>
            </a:r>
            <a:r>
              <a:rPr lang="en-US" altLang="zh-CN" dirty="0"/>
              <a:t>——</a:t>
            </a:r>
            <a:r>
              <a:rPr lang="zh-CN" altLang="en-US" dirty="0"/>
              <a:t>熵最大，同时，累计</a:t>
            </a:r>
            <a:r>
              <a:rPr lang="en-US" altLang="zh-CN" dirty="0"/>
              <a:t>cost </a:t>
            </a:r>
            <a:r>
              <a:rPr lang="zh-CN" altLang="en-US" dirty="0"/>
              <a:t>的期望最小。</a:t>
            </a:r>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EB2AFF4E-A7AA-4874-9F7E-0CDC160CF674}"/>
              </a:ext>
            </a:extLst>
          </p:cNvPr>
          <p:cNvPicPr>
            <a:picLocks noChangeAspect="1"/>
          </p:cNvPicPr>
          <p:nvPr/>
        </p:nvPicPr>
        <p:blipFill>
          <a:blip r:embed="rId3"/>
          <a:stretch>
            <a:fillRect/>
          </a:stretch>
        </p:blipFill>
        <p:spPr>
          <a:xfrm>
            <a:off x="2139315" y="2484437"/>
            <a:ext cx="7486650" cy="771525"/>
          </a:xfrm>
          <a:prstGeom prst="rect">
            <a:avLst/>
          </a:prstGeom>
        </p:spPr>
      </p:pic>
      <p:pic>
        <p:nvPicPr>
          <p:cNvPr id="5" name="图片 4">
            <a:extLst>
              <a:ext uri="{FF2B5EF4-FFF2-40B4-BE49-F238E27FC236}">
                <a16:creationId xmlns:a16="http://schemas.microsoft.com/office/drawing/2014/main" id="{6FB892B4-2697-4B00-AE5C-14718CCA1384}"/>
              </a:ext>
            </a:extLst>
          </p:cNvPr>
          <p:cNvPicPr>
            <a:picLocks noChangeAspect="1"/>
          </p:cNvPicPr>
          <p:nvPr/>
        </p:nvPicPr>
        <p:blipFill>
          <a:blip r:embed="rId4"/>
          <a:stretch>
            <a:fillRect/>
          </a:stretch>
        </p:blipFill>
        <p:spPr>
          <a:xfrm>
            <a:off x="4292917" y="3484244"/>
            <a:ext cx="2447925" cy="400050"/>
          </a:xfrm>
          <a:prstGeom prst="rect">
            <a:avLst/>
          </a:prstGeom>
        </p:spPr>
      </p:pic>
      <p:pic>
        <p:nvPicPr>
          <p:cNvPr id="6" name="图片 5">
            <a:extLst>
              <a:ext uri="{FF2B5EF4-FFF2-40B4-BE49-F238E27FC236}">
                <a16:creationId xmlns:a16="http://schemas.microsoft.com/office/drawing/2014/main" id="{31993571-D9FF-4D2F-AECD-4A7FEB8313CB}"/>
              </a:ext>
            </a:extLst>
          </p:cNvPr>
          <p:cNvPicPr>
            <a:picLocks noChangeAspect="1"/>
          </p:cNvPicPr>
          <p:nvPr/>
        </p:nvPicPr>
        <p:blipFill>
          <a:blip r:embed="rId5"/>
          <a:stretch>
            <a:fillRect/>
          </a:stretch>
        </p:blipFill>
        <p:spPr>
          <a:xfrm>
            <a:off x="3910965" y="4750593"/>
            <a:ext cx="3943350" cy="590550"/>
          </a:xfrm>
          <a:prstGeom prst="rect">
            <a:avLst/>
          </a:prstGeom>
        </p:spPr>
      </p:pic>
    </p:spTree>
    <p:extLst>
      <p:ext uri="{BB962C8B-B14F-4D97-AF65-F5344CB8AC3E}">
        <p14:creationId xmlns:p14="http://schemas.microsoft.com/office/powerpoint/2010/main" val="1938879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46F5F-DA74-45CE-8C19-FC86FBCC77E0}"/>
              </a:ext>
            </a:extLst>
          </p:cNvPr>
          <p:cNvSpPr>
            <a:spLocks noGrp="1"/>
          </p:cNvSpPr>
          <p:nvPr>
            <p:ph type="title"/>
          </p:nvPr>
        </p:nvSpPr>
        <p:spPr/>
        <p:txBody>
          <a:bodyPr/>
          <a:lstStyle/>
          <a:p>
            <a:r>
              <a:rPr lang="en-US" altLang="zh-CN" dirty="0"/>
              <a:t>GAN-IRL- 3 Characterizing the induced optimal policy</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361A2DC-9A5E-4E4C-849F-67A205D13CC0}"/>
                  </a:ext>
                </a:extLst>
              </p:cNvPr>
              <p:cNvSpPr>
                <a:spLocks noGrp="1"/>
              </p:cNvSpPr>
              <p:nvPr>
                <p:ph sz="half" idx="1"/>
              </p:nvPr>
            </p:nvSpPr>
            <p:spPr/>
            <p:txBody>
              <a:bodyPr>
                <a:normAutofit/>
              </a:bodyPr>
              <a:lstStyle/>
              <a:p>
                <a:r>
                  <a:rPr lang="zh-CN" altLang="en-US" dirty="0"/>
                  <a:t>正则化项，后面会具体定义</a:t>
                </a:r>
                <a:endParaRPr lang="en-US" altLang="zh-CN" dirty="0"/>
              </a:p>
              <a:p>
                <a:r>
                  <a:rPr lang="zh-CN" altLang="en-US" dirty="0"/>
                  <a:t>把（</a:t>
                </a:r>
                <a:r>
                  <a:rPr lang="en-US" altLang="zh-CN" dirty="0"/>
                  <a:t>1</a:t>
                </a:r>
                <a:r>
                  <a:rPr lang="zh-CN" altLang="en-US" dirty="0"/>
                  <a:t>）中基于最大熵的</a:t>
                </a:r>
                <a:endParaRPr lang="en-US" altLang="zh-CN" dirty="0"/>
              </a:p>
              <a:p>
                <a:r>
                  <a:rPr lang="zh-CN" altLang="en-US" dirty="0"/>
                  <a:t>模型改成右侧的样子</a:t>
                </a:r>
                <a:endParaRPr lang="en-US" altLang="zh-CN" dirty="0"/>
              </a:p>
              <a:p>
                <a:r>
                  <a:rPr lang="zh-CN" altLang="en-US" dirty="0"/>
                  <a:t>度量某个策略中（</a:t>
                </a:r>
                <a:r>
                  <a:rPr lang="en-US" altLang="zh-CN" dirty="0" err="1"/>
                  <a:t>s,a</a:t>
                </a:r>
                <a:r>
                  <a:rPr lang="zh-CN" altLang="en-US" dirty="0"/>
                  <a:t>）对儿出现的概率 </a:t>
                </a:r>
                <a:r>
                  <a:rPr lang="en-US" altLang="zh-CN" dirty="0"/>
                  <a:t>occupancy measure</a:t>
                </a:r>
              </a:p>
              <a:p>
                <a:endParaRPr lang="en-US" altLang="zh-CN" dirty="0"/>
              </a:p>
              <a:p>
                <a:r>
                  <a:rPr lang="zh-CN" altLang="en-US" dirty="0"/>
                  <a:t>两个策略的（</a:t>
                </a:r>
                <a:r>
                  <a:rPr lang="en-US" altLang="zh-CN" dirty="0" err="1"/>
                  <a:t>s,a</a:t>
                </a:r>
                <a:r>
                  <a:rPr lang="zh-CN" altLang="en-US" dirty="0"/>
                  <a:t>）对儿出现的频率差（用</a:t>
                </a:r>
                <a14:m>
                  <m:oMath xmlns:m="http://schemas.openxmlformats.org/officeDocument/2006/math">
                    <m:r>
                      <a:rPr lang="en-US" altLang="zh-CN" b="0" i="1" smtClean="0">
                        <a:latin typeface="Cambria Math" panose="02040503050406030204" pitchFamily="18" charset="0"/>
                      </a:rPr>
                      <m:t>𝜓</m:t>
                    </m:r>
                    <m:r>
                      <a:rPr lang="zh-CN" altLang="en-US" i="1">
                        <a:latin typeface="Cambria Math" panose="02040503050406030204" pitchFamily="18" charset="0"/>
                      </a:rPr>
                      <m:t>衡量</m:t>
                    </m:r>
                  </m:oMath>
                </a14:m>
                <a:r>
                  <a:rPr lang="zh-CN" altLang="en-US" dirty="0"/>
                  <a:t>），最小，同时，该策略的熵，最大。</a:t>
                </a:r>
                <a:endParaRPr lang="en-US" altLang="zh-CN" dirty="0"/>
              </a:p>
              <a:p>
                <a:endParaRPr lang="en-US" altLang="zh-CN" dirty="0"/>
              </a:p>
              <a:p>
                <a:endParaRPr lang="en-US" altLang="zh-CN" dirty="0"/>
              </a:p>
            </p:txBody>
          </p:sp>
        </mc:Choice>
        <mc:Fallback xmlns="">
          <p:sp>
            <p:nvSpPr>
              <p:cNvPr id="4" name="内容占位符 3">
                <a:extLst>
                  <a:ext uri="{FF2B5EF4-FFF2-40B4-BE49-F238E27FC236}">
                    <a16:creationId xmlns:a16="http://schemas.microsoft.com/office/drawing/2014/main" id="{E361A2DC-9A5E-4E4C-849F-67A205D13CC0}"/>
                  </a:ext>
                </a:extLst>
              </p:cNvPr>
              <p:cNvSpPr>
                <a:spLocks noGrp="1" noRot="1" noChangeAspect="1" noMove="1" noResize="1" noEditPoints="1" noAdjustHandles="1" noChangeArrowheads="1" noChangeShapeType="1" noTextEdit="1"/>
              </p:cNvSpPr>
              <p:nvPr>
                <p:ph sz="half" idx="1"/>
              </p:nvPr>
            </p:nvSpPr>
            <p:spPr>
              <a:blipFill>
                <a:blip r:embed="rId2"/>
                <a:stretch>
                  <a:fillRect l="-2118" t="-2521"/>
                </a:stretch>
              </a:blipFill>
            </p:spPr>
            <p:txBody>
              <a:bodyPr/>
              <a:lstStyle/>
              <a:p>
                <a:r>
                  <a:rPr lang="zh-CN" altLang="en-US">
                    <a:noFill/>
                  </a:rPr>
                  <a:t> </a:t>
                </a:r>
              </a:p>
            </p:txBody>
          </p:sp>
        </mc:Fallback>
      </mc:AlternateContent>
      <p:pic>
        <p:nvPicPr>
          <p:cNvPr id="6" name="内容占位符 5">
            <a:extLst>
              <a:ext uri="{FF2B5EF4-FFF2-40B4-BE49-F238E27FC236}">
                <a16:creationId xmlns:a16="http://schemas.microsoft.com/office/drawing/2014/main" id="{A180470F-EA7E-4DA6-8B4E-309DE25E7CF1}"/>
              </a:ext>
            </a:extLst>
          </p:cNvPr>
          <p:cNvPicPr>
            <a:picLocks noGrp="1" noChangeAspect="1"/>
          </p:cNvPicPr>
          <p:nvPr>
            <p:ph sz="half" idx="2"/>
          </p:nvPr>
        </p:nvPicPr>
        <p:blipFill>
          <a:blip r:embed="rId3"/>
          <a:stretch>
            <a:fillRect/>
          </a:stretch>
        </p:blipFill>
        <p:spPr>
          <a:xfrm>
            <a:off x="6285716" y="1825625"/>
            <a:ext cx="4676775" cy="323850"/>
          </a:xfrm>
          <a:prstGeom prst="rect">
            <a:avLst/>
          </a:prstGeom>
        </p:spPr>
      </p:pic>
      <p:pic>
        <p:nvPicPr>
          <p:cNvPr id="7" name="图片 6">
            <a:extLst>
              <a:ext uri="{FF2B5EF4-FFF2-40B4-BE49-F238E27FC236}">
                <a16:creationId xmlns:a16="http://schemas.microsoft.com/office/drawing/2014/main" id="{27144122-7772-4AC3-8445-C634CAC25640}"/>
              </a:ext>
            </a:extLst>
          </p:cNvPr>
          <p:cNvPicPr>
            <a:picLocks noChangeAspect="1"/>
          </p:cNvPicPr>
          <p:nvPr/>
        </p:nvPicPr>
        <p:blipFill>
          <a:blip r:embed="rId4"/>
          <a:stretch>
            <a:fillRect/>
          </a:stretch>
        </p:blipFill>
        <p:spPr>
          <a:xfrm>
            <a:off x="4694258" y="2612542"/>
            <a:ext cx="7332874" cy="616553"/>
          </a:xfrm>
          <a:prstGeom prst="rect">
            <a:avLst/>
          </a:prstGeom>
        </p:spPr>
      </p:pic>
      <p:pic>
        <p:nvPicPr>
          <p:cNvPr id="8" name="图片 7">
            <a:extLst>
              <a:ext uri="{FF2B5EF4-FFF2-40B4-BE49-F238E27FC236}">
                <a16:creationId xmlns:a16="http://schemas.microsoft.com/office/drawing/2014/main" id="{D8F7C7DA-FAE4-4363-8440-8D9CB15A29D5}"/>
              </a:ext>
            </a:extLst>
          </p:cNvPr>
          <p:cNvPicPr>
            <a:picLocks noChangeAspect="1"/>
          </p:cNvPicPr>
          <p:nvPr/>
        </p:nvPicPr>
        <p:blipFill>
          <a:blip r:embed="rId5"/>
          <a:stretch>
            <a:fillRect/>
          </a:stretch>
        </p:blipFill>
        <p:spPr>
          <a:xfrm>
            <a:off x="6019800" y="3628906"/>
            <a:ext cx="3876675" cy="304800"/>
          </a:xfrm>
          <a:prstGeom prst="rect">
            <a:avLst/>
          </a:prstGeom>
        </p:spPr>
      </p:pic>
      <p:pic>
        <p:nvPicPr>
          <p:cNvPr id="9" name="图片 8">
            <a:extLst>
              <a:ext uri="{FF2B5EF4-FFF2-40B4-BE49-F238E27FC236}">
                <a16:creationId xmlns:a16="http://schemas.microsoft.com/office/drawing/2014/main" id="{8B731D91-3B96-4F5A-9AF5-6F3B37EAB2D4}"/>
              </a:ext>
            </a:extLst>
          </p:cNvPr>
          <p:cNvPicPr>
            <a:picLocks noChangeAspect="1"/>
          </p:cNvPicPr>
          <p:nvPr/>
        </p:nvPicPr>
        <p:blipFill>
          <a:blip r:embed="rId6"/>
          <a:stretch>
            <a:fillRect/>
          </a:stretch>
        </p:blipFill>
        <p:spPr>
          <a:xfrm>
            <a:off x="976312" y="4312503"/>
            <a:ext cx="6981825" cy="390525"/>
          </a:xfrm>
          <a:prstGeom prst="rect">
            <a:avLst/>
          </a:prstGeom>
        </p:spPr>
      </p:pic>
    </p:spTree>
    <p:extLst>
      <p:ext uri="{BB962C8B-B14F-4D97-AF65-F5344CB8AC3E}">
        <p14:creationId xmlns:p14="http://schemas.microsoft.com/office/powerpoint/2010/main" val="3230551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91F24-4862-4AF4-B626-37772DA8FD03}"/>
              </a:ext>
            </a:extLst>
          </p:cNvPr>
          <p:cNvSpPr>
            <a:spLocks noGrp="1"/>
          </p:cNvSpPr>
          <p:nvPr>
            <p:ph type="title"/>
          </p:nvPr>
        </p:nvSpPr>
        <p:spPr/>
        <p:txBody>
          <a:bodyPr/>
          <a:lstStyle/>
          <a:p>
            <a:r>
              <a:rPr lang="en-US" altLang="zh-CN" dirty="0"/>
              <a:t>GAN-IRL- 3 Characterizing the induced optimal policy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EFCC1C4-AF41-4804-AA13-EA63C9057B23}"/>
                  </a:ext>
                </a:extLst>
              </p:cNvPr>
              <p:cNvSpPr>
                <a:spLocks noGrp="1"/>
              </p:cNvSpPr>
              <p:nvPr>
                <p:ph sz="half" idx="1"/>
              </p:nvPr>
            </p:nvSpPr>
            <p:spPr/>
            <p:txBody>
              <a:bodyPr/>
              <a:lstStyle/>
              <a:p>
                <a:r>
                  <a:rPr lang="zh-CN" altLang="en-US" dirty="0"/>
                  <a:t>重要定理</a:t>
                </a:r>
                <a:endParaRPr lang="en-US" altLang="zh-CN" dirty="0"/>
              </a:p>
              <a:p>
                <a:r>
                  <a:rPr lang="zh-CN" altLang="en-US" dirty="0"/>
                  <a:t>如果正则化项是个常数，那么，我们通过</a:t>
                </a:r>
                <a:r>
                  <a:rPr lang="en-US" altLang="zh-CN" dirty="0"/>
                  <a:t>IRL</a:t>
                </a:r>
                <a:r>
                  <a:rPr lang="zh-CN" altLang="en-US" dirty="0"/>
                  <a:t>复现的策略所得到的</a:t>
                </a:r>
                <a:r>
                  <a:rPr lang="en-US" altLang="zh-CN" dirty="0"/>
                  <a:t>occupancy measure</a:t>
                </a:r>
                <a:r>
                  <a:rPr lang="zh-CN" altLang="en-US" dirty="0"/>
                  <a:t>将会和专家策略完全相同</a:t>
                </a:r>
                <a:endParaRPr lang="en-US" altLang="zh-CN" dirty="0"/>
              </a:p>
              <a:p>
                <a:r>
                  <a:rPr lang="zh-CN" altLang="en-US" dirty="0"/>
                  <a:t>当我们把</a:t>
                </a:r>
                <a:r>
                  <a:rPr lang="en-US" altLang="zh-CN" dirty="0"/>
                  <a:t>D</a:t>
                </a:r>
                <a:r>
                  <a:rPr lang="zh-CN" altLang="en-US" dirty="0"/>
                  <a:t>定义为</a:t>
                </a:r>
                <a:endParaRPr lang="en-US" altLang="zh-CN" dirty="0"/>
              </a:p>
              <a:p>
                <a:endParaRPr lang="en-US" altLang="zh-CN" dirty="0"/>
              </a:p>
              <a:p>
                <a:r>
                  <a:rPr lang="zh-CN" altLang="en-US" dirty="0"/>
                  <a:t>策略</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 </m:t>
                    </m:r>
                  </m:oMath>
                </a14:m>
                <a:r>
                  <a:rPr lang="zh-CN" altLang="en-US" dirty="0"/>
                  <a:t>和</a:t>
                </a:r>
                <a:r>
                  <a:rPr lang="en-US" altLang="zh-CN" dirty="0"/>
                  <a:t>D</a:t>
                </a:r>
                <a:r>
                  <a:rPr lang="zh-CN" altLang="en-US" dirty="0"/>
                  <a:t>中元素是一一对应关系。</a:t>
                </a:r>
              </a:p>
            </p:txBody>
          </p:sp>
        </mc:Choice>
        <mc:Fallback xmlns="">
          <p:sp>
            <p:nvSpPr>
              <p:cNvPr id="3" name="内容占位符 2">
                <a:extLst>
                  <a:ext uri="{FF2B5EF4-FFF2-40B4-BE49-F238E27FC236}">
                    <a16:creationId xmlns:a16="http://schemas.microsoft.com/office/drawing/2014/main" id="{2EFCC1C4-AF41-4804-AA13-EA63C9057B23}"/>
                  </a:ext>
                </a:extLst>
              </p:cNvPr>
              <p:cNvSpPr>
                <a:spLocks noGrp="1" noRot="1" noChangeAspect="1" noMove="1" noResize="1" noEditPoints="1" noAdjustHandles="1" noChangeArrowheads="1" noChangeShapeType="1" noTextEdit="1"/>
              </p:cNvSpPr>
              <p:nvPr>
                <p:ph sz="half" idx="1"/>
              </p:nvPr>
            </p:nvSpPr>
            <p:spPr>
              <a:blipFill>
                <a:blip r:embed="rId2"/>
                <a:stretch>
                  <a:fillRect l="-2118" t="-2521" r="-6471"/>
                </a:stretch>
              </a:blipFill>
            </p:spPr>
            <p:txBody>
              <a:bodyPr/>
              <a:lstStyle/>
              <a:p>
                <a:r>
                  <a:rPr lang="zh-CN" altLang="en-US">
                    <a:noFill/>
                  </a:rPr>
                  <a:t> </a:t>
                </a:r>
              </a:p>
            </p:txBody>
          </p:sp>
        </mc:Fallback>
      </mc:AlternateContent>
      <p:pic>
        <p:nvPicPr>
          <p:cNvPr id="5" name="内容占位符 4">
            <a:extLst>
              <a:ext uri="{FF2B5EF4-FFF2-40B4-BE49-F238E27FC236}">
                <a16:creationId xmlns:a16="http://schemas.microsoft.com/office/drawing/2014/main" id="{41A52B75-CC98-4CA0-95E6-61442043F3BC}"/>
              </a:ext>
            </a:extLst>
          </p:cNvPr>
          <p:cNvPicPr>
            <a:picLocks noGrp="1" noChangeAspect="1"/>
          </p:cNvPicPr>
          <p:nvPr>
            <p:ph sz="half" idx="2"/>
          </p:nvPr>
        </p:nvPicPr>
        <p:blipFill>
          <a:blip r:embed="rId3"/>
          <a:stretch>
            <a:fillRect/>
          </a:stretch>
        </p:blipFill>
        <p:spPr>
          <a:xfrm>
            <a:off x="4224758" y="1825625"/>
            <a:ext cx="7593059" cy="535610"/>
          </a:xfrm>
          <a:prstGeom prst="rect">
            <a:avLst/>
          </a:prstGeom>
        </p:spPr>
      </p:pic>
      <p:pic>
        <p:nvPicPr>
          <p:cNvPr id="6" name="图片 5">
            <a:extLst>
              <a:ext uri="{FF2B5EF4-FFF2-40B4-BE49-F238E27FC236}">
                <a16:creationId xmlns:a16="http://schemas.microsoft.com/office/drawing/2014/main" id="{CC44941B-A06E-423B-9433-6495E9498778}"/>
              </a:ext>
            </a:extLst>
          </p:cNvPr>
          <p:cNvPicPr>
            <a:picLocks noChangeAspect="1"/>
          </p:cNvPicPr>
          <p:nvPr/>
        </p:nvPicPr>
        <p:blipFill>
          <a:blip r:embed="rId4"/>
          <a:stretch>
            <a:fillRect/>
          </a:stretch>
        </p:blipFill>
        <p:spPr>
          <a:xfrm>
            <a:off x="2465341" y="4496766"/>
            <a:ext cx="7924800" cy="504825"/>
          </a:xfrm>
          <a:prstGeom prst="rect">
            <a:avLst/>
          </a:prstGeom>
        </p:spPr>
      </p:pic>
    </p:spTree>
    <p:extLst>
      <p:ext uri="{BB962C8B-B14F-4D97-AF65-F5344CB8AC3E}">
        <p14:creationId xmlns:p14="http://schemas.microsoft.com/office/powerpoint/2010/main" val="113498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65710-E033-404E-BF26-974E53D57CB0}"/>
              </a:ext>
            </a:extLst>
          </p:cNvPr>
          <p:cNvSpPr>
            <a:spLocks noGrp="1"/>
          </p:cNvSpPr>
          <p:nvPr>
            <p:ph type="title"/>
          </p:nvPr>
        </p:nvSpPr>
        <p:spPr/>
        <p:txBody>
          <a:bodyPr/>
          <a:lstStyle/>
          <a:p>
            <a:r>
              <a:rPr lang="en-US" altLang="zh-CN" dirty="0"/>
              <a:t>GAN-IRL- 3 Characterizing the induced optimal policy</a:t>
            </a:r>
            <a:endParaRPr lang="zh-CN" altLang="en-US" dirty="0"/>
          </a:p>
        </p:txBody>
      </p:sp>
      <p:sp>
        <p:nvSpPr>
          <p:cNvPr id="3" name="内容占位符 2">
            <a:extLst>
              <a:ext uri="{FF2B5EF4-FFF2-40B4-BE49-F238E27FC236}">
                <a16:creationId xmlns:a16="http://schemas.microsoft.com/office/drawing/2014/main" id="{49BF772C-0BD2-4A38-BCCC-2D3A63DB141C}"/>
              </a:ext>
            </a:extLst>
          </p:cNvPr>
          <p:cNvSpPr>
            <a:spLocks noGrp="1"/>
          </p:cNvSpPr>
          <p:nvPr>
            <p:ph sz="half" idx="1"/>
          </p:nvPr>
        </p:nvSpPr>
        <p:spPr/>
        <p:txBody>
          <a:bodyPr/>
          <a:lstStyle/>
          <a:p>
            <a:r>
              <a:rPr lang="en-US" altLang="zh-CN" dirty="0"/>
              <a:t>First, </a:t>
            </a:r>
            <a:r>
              <a:rPr lang="en-US" altLang="zh-CN" b="1" dirty="0"/>
              <a:t>IRL</a:t>
            </a:r>
            <a:r>
              <a:rPr lang="en-US" altLang="zh-CN" dirty="0"/>
              <a:t> is a </a:t>
            </a:r>
            <a:r>
              <a:rPr lang="en-US" altLang="zh-CN" b="1" dirty="0"/>
              <a:t>dual </a:t>
            </a:r>
            <a:r>
              <a:rPr lang="en-US" altLang="zh-CN" dirty="0"/>
              <a:t>of an </a:t>
            </a:r>
            <a:r>
              <a:rPr lang="en-US" altLang="zh-CN" b="1" dirty="0"/>
              <a:t>occupancy measure matching problem</a:t>
            </a:r>
            <a:r>
              <a:rPr lang="en-US" altLang="zh-CN" dirty="0"/>
              <a:t>, and the recovered cost function is the dual optimum. </a:t>
            </a:r>
          </a:p>
          <a:p>
            <a:r>
              <a:rPr lang="en-US" altLang="zh-CN" dirty="0"/>
              <a:t>IRL </a:t>
            </a:r>
            <a:r>
              <a:rPr lang="zh-CN" altLang="en-US" dirty="0"/>
              <a:t>问题与</a:t>
            </a:r>
            <a:r>
              <a:rPr lang="en-US" altLang="zh-CN" dirty="0"/>
              <a:t>occupancy measure </a:t>
            </a:r>
            <a:r>
              <a:rPr lang="zh-CN" altLang="en-US" dirty="0"/>
              <a:t>匹配问题  是对偶问题。</a:t>
            </a:r>
          </a:p>
        </p:txBody>
      </p:sp>
      <p:sp>
        <p:nvSpPr>
          <p:cNvPr id="4" name="内容占位符 3">
            <a:extLst>
              <a:ext uri="{FF2B5EF4-FFF2-40B4-BE49-F238E27FC236}">
                <a16:creationId xmlns:a16="http://schemas.microsoft.com/office/drawing/2014/main" id="{32345A70-B222-4740-B529-23CC3F187D58}"/>
              </a:ext>
            </a:extLst>
          </p:cNvPr>
          <p:cNvSpPr>
            <a:spLocks noGrp="1"/>
          </p:cNvSpPr>
          <p:nvPr>
            <p:ph sz="half" idx="2"/>
          </p:nvPr>
        </p:nvSpPr>
        <p:spPr/>
        <p:txBody>
          <a:bodyPr/>
          <a:lstStyle/>
          <a:p>
            <a:r>
              <a:rPr lang="en-US" altLang="zh-CN" dirty="0"/>
              <a:t> Second, the induced optimal policy is the primal optimum. </a:t>
            </a:r>
          </a:p>
          <a:p>
            <a:endParaRPr lang="en-US" altLang="zh-CN" dirty="0"/>
          </a:p>
          <a:p>
            <a:r>
              <a:rPr lang="zh-CN" altLang="en-US" dirty="0"/>
              <a:t>诱导问题的最优策略也是原问题的最优策略</a:t>
            </a:r>
            <a:endParaRPr lang="en-US" altLang="zh-CN" dirty="0"/>
          </a:p>
          <a:p>
            <a:r>
              <a:rPr lang="zh-CN" altLang="en-US" dirty="0"/>
              <a:t>为啥？</a:t>
            </a:r>
            <a:endParaRPr lang="en-US" altLang="zh-CN" dirty="0"/>
          </a:p>
          <a:p>
            <a:r>
              <a:rPr lang="zh-CN" altLang="en-US" dirty="0"/>
              <a:t>在</a:t>
            </a:r>
            <a:r>
              <a:rPr lang="en-US" altLang="zh-CN" dirty="0"/>
              <a:t>IRL</a:t>
            </a:r>
            <a:r>
              <a:rPr lang="zh-CN" altLang="en-US" dirty="0"/>
              <a:t>后运行</a:t>
            </a:r>
            <a:r>
              <a:rPr lang="en-US" altLang="zh-CN" dirty="0"/>
              <a:t>RL</a:t>
            </a:r>
            <a:r>
              <a:rPr lang="zh-CN" altLang="en-US" dirty="0"/>
              <a:t>得到诱导最优策略，这正是从对偶最优中恢复原始最优的行为</a:t>
            </a:r>
            <a:endParaRPr lang="en-US" altLang="zh-CN" dirty="0"/>
          </a:p>
          <a:p>
            <a:endParaRPr lang="zh-CN" altLang="en-US" dirty="0"/>
          </a:p>
        </p:txBody>
      </p:sp>
    </p:spTree>
    <p:extLst>
      <p:ext uri="{BB962C8B-B14F-4D97-AF65-F5344CB8AC3E}">
        <p14:creationId xmlns:p14="http://schemas.microsoft.com/office/powerpoint/2010/main" val="1070744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9A28F-67F4-4CB6-9AEC-103E25273653}"/>
              </a:ext>
            </a:extLst>
          </p:cNvPr>
          <p:cNvSpPr>
            <a:spLocks noGrp="1"/>
          </p:cNvSpPr>
          <p:nvPr>
            <p:ph type="title"/>
          </p:nvPr>
        </p:nvSpPr>
        <p:spPr/>
        <p:txBody>
          <a:bodyPr/>
          <a:lstStyle/>
          <a:p>
            <a:r>
              <a:rPr lang="en-US" altLang="zh-CN" dirty="0"/>
              <a:t>GAN-IRL- 5 Generative adversarial imitation learning</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ACA20C72-5829-4C90-B74C-D348A188D193}"/>
                  </a:ext>
                </a:extLst>
              </p:cNvPr>
              <p:cNvSpPr>
                <a:spLocks noGrp="1"/>
              </p:cNvSpPr>
              <p:nvPr>
                <p:ph idx="1"/>
              </p:nvPr>
            </p:nvSpPr>
            <p:spPr/>
            <p:txBody>
              <a:bodyPr/>
              <a:lstStyle/>
              <a:p>
                <a:r>
                  <a:rPr lang="zh-CN" altLang="en-US" dirty="0"/>
                  <a:t>重新定义了正则</a:t>
                </a:r>
                <a14:m>
                  <m:oMath xmlns:m="http://schemas.openxmlformats.org/officeDocument/2006/math">
                    <m:r>
                      <a:rPr lang="zh-CN" altLang="en-US" b="0" i="1" dirty="0">
                        <a:latin typeface="Cambria Math" panose="02040503050406030204" pitchFamily="18" charset="0"/>
                      </a:rPr>
                      <m:t>函数</m:t>
                    </m:r>
                    <m:r>
                      <a:rPr lang="en-US" altLang="zh-CN" b="0" i="1" smtClean="0">
                        <a:latin typeface="Cambria Math" panose="02040503050406030204" pitchFamily="18" charset="0"/>
                      </a:rPr>
                      <m:t>𝜓</m:t>
                    </m:r>
                  </m:oMath>
                </a14:m>
                <a:endParaRPr lang="en-US" altLang="zh-CN" b="0" dirty="0"/>
              </a:p>
              <a:p>
                <a:endParaRPr lang="en-US" altLang="zh-CN" dirty="0"/>
              </a:p>
              <a:p>
                <a:endParaRPr lang="en-US" altLang="zh-CN" b="0" dirty="0"/>
              </a:p>
              <a:p>
                <a:r>
                  <a:rPr lang="zh-CN" altLang="en-US" b="0" dirty="0"/>
                  <a:t>如果</a:t>
                </a:r>
                <a:r>
                  <a:rPr lang="zh-CN" altLang="en-US" dirty="0"/>
                  <a:t>专家的动作状态对儿的</a:t>
                </a:r>
                <a:r>
                  <a:rPr lang="en-US" altLang="zh-CN" dirty="0"/>
                  <a:t>cost </a:t>
                </a:r>
                <a:r>
                  <a:rPr lang="zh-CN" altLang="en-US" dirty="0"/>
                  <a:t>是负值，会有较低的惩罚；</a:t>
                </a:r>
                <a:endParaRPr lang="en-US" altLang="zh-CN" dirty="0"/>
              </a:p>
              <a:p>
                <a:r>
                  <a:rPr lang="zh-CN" altLang="en-US" dirty="0"/>
                  <a:t>而且这个负值越接近零，惩罚会越多。</a:t>
                </a:r>
                <a:endParaRPr lang="en-US" altLang="zh-CN" dirty="0"/>
              </a:p>
              <a:p>
                <a:r>
                  <a:rPr lang="zh-CN" altLang="en-US" dirty="0"/>
                  <a:t>选择方法：</a:t>
                </a:r>
                <a:endParaRPr lang="en-US" altLang="zh-CN" dirty="0"/>
              </a:p>
              <a:p>
                <a:endParaRPr lang="en-US" altLang="zh-CN" dirty="0"/>
              </a:p>
              <a:p>
                <a:endParaRPr lang="en-US" altLang="zh-CN" b="0" dirty="0"/>
              </a:p>
              <a:p>
                <a:endParaRPr lang="zh-CN" altLang="en-US" dirty="0"/>
              </a:p>
            </p:txBody>
          </p:sp>
        </mc:Choice>
        <mc:Fallback xmlns="">
          <p:sp>
            <p:nvSpPr>
              <p:cNvPr id="8" name="内容占位符 7">
                <a:extLst>
                  <a:ext uri="{FF2B5EF4-FFF2-40B4-BE49-F238E27FC236}">
                    <a16:creationId xmlns:a16="http://schemas.microsoft.com/office/drawing/2014/main" id="{ACA20C72-5829-4C90-B74C-D348A188D193}"/>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CF591C2-48D6-46DC-A254-4E601CEFC3C7}"/>
              </a:ext>
            </a:extLst>
          </p:cNvPr>
          <p:cNvPicPr>
            <a:picLocks noChangeAspect="1"/>
          </p:cNvPicPr>
          <p:nvPr/>
        </p:nvPicPr>
        <p:blipFill>
          <a:blip r:embed="rId3"/>
          <a:stretch>
            <a:fillRect/>
          </a:stretch>
        </p:blipFill>
        <p:spPr>
          <a:xfrm>
            <a:off x="1280932" y="2236446"/>
            <a:ext cx="9144000" cy="857250"/>
          </a:xfrm>
          <a:prstGeom prst="rect">
            <a:avLst/>
          </a:prstGeom>
        </p:spPr>
      </p:pic>
      <p:pic>
        <p:nvPicPr>
          <p:cNvPr id="10" name="图片 9">
            <a:extLst>
              <a:ext uri="{FF2B5EF4-FFF2-40B4-BE49-F238E27FC236}">
                <a16:creationId xmlns:a16="http://schemas.microsoft.com/office/drawing/2014/main" id="{59A33377-4461-4961-A83A-0621EDDE7C13}"/>
              </a:ext>
            </a:extLst>
          </p:cNvPr>
          <p:cNvPicPr>
            <a:picLocks noChangeAspect="1"/>
          </p:cNvPicPr>
          <p:nvPr/>
        </p:nvPicPr>
        <p:blipFill>
          <a:blip r:embed="rId4"/>
          <a:stretch>
            <a:fillRect/>
          </a:stretch>
        </p:blipFill>
        <p:spPr>
          <a:xfrm>
            <a:off x="838200" y="5029260"/>
            <a:ext cx="8029575" cy="619125"/>
          </a:xfrm>
          <a:prstGeom prst="rect">
            <a:avLst/>
          </a:prstGeom>
        </p:spPr>
      </p:pic>
    </p:spTree>
    <p:extLst>
      <p:ext uri="{BB962C8B-B14F-4D97-AF65-F5344CB8AC3E}">
        <p14:creationId xmlns:p14="http://schemas.microsoft.com/office/powerpoint/2010/main" val="15514170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EE8FC7-8AC5-428F-806A-F16FED55D6A4}"/>
              </a:ext>
            </a:extLst>
          </p:cNvPr>
          <p:cNvSpPr>
            <a:spLocks noGrp="1"/>
          </p:cNvSpPr>
          <p:nvPr>
            <p:ph type="title"/>
          </p:nvPr>
        </p:nvSpPr>
        <p:spPr/>
        <p:txBody>
          <a:bodyPr/>
          <a:lstStyle/>
          <a:p>
            <a:endParaRPr lang="zh-CN" altLang="en-US" dirty="0"/>
          </a:p>
        </p:txBody>
      </p:sp>
      <p:pic>
        <p:nvPicPr>
          <p:cNvPr id="7" name="内容占位符 6">
            <a:extLst>
              <a:ext uri="{FF2B5EF4-FFF2-40B4-BE49-F238E27FC236}">
                <a16:creationId xmlns:a16="http://schemas.microsoft.com/office/drawing/2014/main" id="{14C9600C-7B63-410E-932C-E2399A795FE6}"/>
              </a:ext>
            </a:extLst>
          </p:cNvPr>
          <p:cNvPicPr>
            <a:picLocks noGrp="1" noChangeAspect="1"/>
          </p:cNvPicPr>
          <p:nvPr>
            <p:ph idx="1"/>
          </p:nvPr>
        </p:nvPicPr>
        <p:blipFill>
          <a:blip r:embed="rId2"/>
          <a:stretch>
            <a:fillRect/>
          </a:stretch>
        </p:blipFill>
        <p:spPr>
          <a:xfrm>
            <a:off x="742969" y="532435"/>
            <a:ext cx="11282831" cy="5243332"/>
          </a:xfrm>
          <a:prstGeom prst="rect">
            <a:avLst/>
          </a:prstGeom>
        </p:spPr>
      </p:pic>
    </p:spTree>
    <p:extLst>
      <p:ext uri="{BB962C8B-B14F-4D97-AF65-F5344CB8AC3E}">
        <p14:creationId xmlns:p14="http://schemas.microsoft.com/office/powerpoint/2010/main" val="162956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85D53-C31A-4484-BA69-E35942CBB678}"/>
              </a:ext>
            </a:extLst>
          </p:cNvPr>
          <p:cNvSpPr>
            <a:spLocks noGrp="1"/>
          </p:cNvSpPr>
          <p:nvPr>
            <p:ph type="title"/>
          </p:nvPr>
        </p:nvSpPr>
        <p:spPr/>
        <p:txBody>
          <a:bodyPr/>
          <a:lstStyle/>
          <a:p>
            <a:r>
              <a:rPr lang="en-US" altLang="zh-CN" dirty="0"/>
              <a:t>https://github.com/openai/imitation</a:t>
            </a:r>
            <a:endParaRPr lang="zh-CN" altLang="en-US" dirty="0"/>
          </a:p>
        </p:txBody>
      </p:sp>
      <p:sp>
        <p:nvSpPr>
          <p:cNvPr id="3" name="内容占位符 2">
            <a:extLst>
              <a:ext uri="{FF2B5EF4-FFF2-40B4-BE49-F238E27FC236}">
                <a16:creationId xmlns:a16="http://schemas.microsoft.com/office/drawing/2014/main" id="{9A776064-13CB-43E1-93EB-84ADAE8D2E93}"/>
              </a:ext>
            </a:extLst>
          </p:cNvPr>
          <p:cNvSpPr>
            <a:spLocks noGrp="1"/>
          </p:cNvSpPr>
          <p:nvPr>
            <p:ph idx="1"/>
          </p:nvPr>
        </p:nvSpPr>
        <p:spPr/>
        <p:txBody>
          <a:bodyPr>
            <a:normAutofit fontScale="92500"/>
          </a:bodyPr>
          <a:lstStyle/>
          <a:p>
            <a:r>
              <a:rPr lang="en-US" altLang="zh-CN" dirty="0" err="1"/>
              <a:t>OpenAI</a:t>
            </a:r>
            <a:r>
              <a:rPr lang="en-US" altLang="zh-CN" dirty="0"/>
              <a:t> Gym &gt;= 0.1.0, </a:t>
            </a:r>
            <a:r>
              <a:rPr lang="en-US" altLang="zh-CN" dirty="0" err="1"/>
              <a:t>mujoco_py</a:t>
            </a:r>
            <a:r>
              <a:rPr lang="en-US" altLang="zh-CN" dirty="0"/>
              <a:t> &gt;= 0.4.0</a:t>
            </a:r>
          </a:p>
          <a:p>
            <a:r>
              <a:rPr lang="en-US" altLang="zh-CN" dirty="0" err="1"/>
              <a:t>numpy</a:t>
            </a:r>
            <a:r>
              <a:rPr lang="en-US" altLang="zh-CN" dirty="0"/>
              <a:t> &gt;= 1.10.4, </a:t>
            </a:r>
            <a:r>
              <a:rPr lang="en-US" altLang="zh-CN" dirty="0" err="1"/>
              <a:t>scipy</a:t>
            </a:r>
            <a:r>
              <a:rPr lang="en-US" altLang="zh-CN" dirty="0"/>
              <a:t> &gt;= 0.17.0, </a:t>
            </a:r>
            <a:r>
              <a:rPr lang="en-US" altLang="zh-CN" dirty="0" err="1"/>
              <a:t>theano</a:t>
            </a:r>
            <a:r>
              <a:rPr lang="en-US" altLang="zh-CN" dirty="0"/>
              <a:t> &gt;= 0.8.2</a:t>
            </a:r>
          </a:p>
          <a:p>
            <a:r>
              <a:rPr lang="en-US" altLang="zh-CN" dirty="0"/>
              <a:t>h5py, </a:t>
            </a:r>
            <a:r>
              <a:rPr lang="en-US" altLang="zh-CN" dirty="0" err="1"/>
              <a:t>pytables</a:t>
            </a:r>
            <a:r>
              <a:rPr lang="en-US" altLang="zh-CN" dirty="0"/>
              <a:t>, pandas, matplotlib</a:t>
            </a:r>
          </a:p>
          <a:p>
            <a:endParaRPr lang="en-US" altLang="zh-CN" dirty="0"/>
          </a:p>
          <a:p>
            <a:r>
              <a:rPr lang="zh-CN" altLang="en-US" dirty="0"/>
              <a:t>有基于模型的拓展</a:t>
            </a:r>
            <a:endParaRPr lang="en-US" altLang="zh-CN" dirty="0"/>
          </a:p>
          <a:p>
            <a:r>
              <a:rPr lang="en-US" altLang="zh-CN" dirty="0"/>
              <a:t> N. </a:t>
            </a:r>
            <a:r>
              <a:rPr lang="en-US" altLang="zh-CN" dirty="0" err="1"/>
              <a:t>Baram</a:t>
            </a:r>
            <a:r>
              <a:rPr lang="en-US" altLang="zh-CN" dirty="0"/>
              <a:t>, O. </a:t>
            </a:r>
            <a:r>
              <a:rPr lang="en-US" altLang="zh-CN" dirty="0" err="1"/>
              <a:t>Anschel</a:t>
            </a:r>
            <a:r>
              <a:rPr lang="en-US" altLang="zh-CN" dirty="0"/>
              <a:t>, and S. </a:t>
            </a:r>
            <a:r>
              <a:rPr lang="en-US" altLang="zh-CN" dirty="0" err="1"/>
              <a:t>Mannor</a:t>
            </a:r>
            <a:r>
              <a:rPr lang="en-US" altLang="zh-CN" dirty="0"/>
              <a:t>.  Model-based adversarial imitation learning</a:t>
            </a:r>
          </a:p>
          <a:p>
            <a:r>
              <a:rPr lang="zh-CN" altLang="en-US" dirty="0"/>
              <a:t>基于第三人称视角的拓展</a:t>
            </a:r>
            <a:endParaRPr lang="en-US" altLang="zh-CN" dirty="0"/>
          </a:p>
          <a:p>
            <a:r>
              <a:rPr lang="en-US" altLang="zh-CN" dirty="0"/>
              <a:t>B. C. </a:t>
            </a:r>
            <a:r>
              <a:rPr lang="en-US" altLang="zh-CN" dirty="0" err="1"/>
              <a:t>Stadie</a:t>
            </a:r>
            <a:r>
              <a:rPr lang="en-US" altLang="zh-CN" dirty="0"/>
              <a:t>, P. </a:t>
            </a:r>
            <a:r>
              <a:rPr lang="en-US" altLang="zh-CN" dirty="0" err="1"/>
              <a:t>Abbeel</a:t>
            </a:r>
            <a:r>
              <a:rPr lang="en-US" altLang="zh-CN" dirty="0"/>
              <a:t>, and I. </a:t>
            </a:r>
            <a:r>
              <a:rPr lang="en-US" altLang="zh-CN" dirty="0" err="1"/>
              <a:t>Sutskever</a:t>
            </a:r>
            <a:r>
              <a:rPr lang="en-US" altLang="zh-CN" dirty="0"/>
              <a:t>. Third-person imitation learning</a:t>
            </a:r>
            <a:endParaRPr lang="zh-CN" altLang="en-US" dirty="0"/>
          </a:p>
        </p:txBody>
      </p:sp>
    </p:spTree>
    <p:extLst>
      <p:ext uri="{BB962C8B-B14F-4D97-AF65-F5344CB8AC3E}">
        <p14:creationId xmlns:p14="http://schemas.microsoft.com/office/powerpoint/2010/main" val="25375499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BA021-F2B7-47BD-9A3D-DDF079AD9F4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AF63CF57-E6AD-45AF-A531-9D8324F231C4}"/>
              </a:ext>
            </a:extLst>
          </p:cNvPr>
          <p:cNvSpPr>
            <a:spLocks noGrp="1"/>
          </p:cNvSpPr>
          <p:nvPr>
            <p:ph idx="1"/>
          </p:nvPr>
        </p:nvSpPr>
        <p:spPr/>
        <p:txBody>
          <a:bodyPr/>
          <a:lstStyle/>
          <a:p>
            <a:r>
              <a:rPr lang="en-US" altLang="zh-CN" dirty="0"/>
              <a:t>Robust imitation of diverse behaviors</a:t>
            </a:r>
            <a:r>
              <a:rPr lang="zh-CN" altLang="en-US" dirty="0"/>
              <a:t>（</a:t>
            </a:r>
            <a:r>
              <a:rPr lang="en-US" altLang="zh-CN" dirty="0"/>
              <a:t>VAE +GAN +IRL</a:t>
            </a:r>
            <a:r>
              <a:rPr lang="zh-CN" altLang="en-US" dirty="0"/>
              <a:t>）</a:t>
            </a:r>
            <a:endParaRPr lang="en-US" altLang="zh-CN" dirty="0"/>
          </a:p>
          <a:p>
            <a:r>
              <a:rPr lang="zh-CN" altLang="en-US" dirty="0"/>
              <a:t>任何的连续分布都能通过正态分布进行变化得到</a:t>
            </a:r>
            <a:endParaRPr lang="en-US" altLang="zh-CN" dirty="0"/>
          </a:p>
          <a:p>
            <a:endParaRPr lang="zh-CN" altLang="en-US" dirty="0"/>
          </a:p>
        </p:txBody>
      </p:sp>
      <p:pic>
        <p:nvPicPr>
          <p:cNvPr id="4" name="图片 3">
            <a:extLst>
              <a:ext uri="{FF2B5EF4-FFF2-40B4-BE49-F238E27FC236}">
                <a16:creationId xmlns:a16="http://schemas.microsoft.com/office/drawing/2014/main" id="{6179B490-94B6-497F-96AC-F48B37B0AB46}"/>
              </a:ext>
            </a:extLst>
          </p:cNvPr>
          <p:cNvPicPr>
            <a:picLocks noChangeAspect="1"/>
          </p:cNvPicPr>
          <p:nvPr/>
        </p:nvPicPr>
        <p:blipFill>
          <a:blip r:embed="rId3"/>
          <a:stretch>
            <a:fillRect/>
          </a:stretch>
        </p:blipFill>
        <p:spPr>
          <a:xfrm>
            <a:off x="2877065" y="2789130"/>
            <a:ext cx="5498112" cy="3888495"/>
          </a:xfrm>
          <a:prstGeom prst="rect">
            <a:avLst/>
          </a:prstGeom>
        </p:spPr>
      </p:pic>
      <p:sp>
        <p:nvSpPr>
          <p:cNvPr id="5" name="箭头: 右弧形 4">
            <a:hlinkClick r:id="rId4" action="ppaction://hlinksldjump"/>
            <a:extLst>
              <a:ext uri="{FF2B5EF4-FFF2-40B4-BE49-F238E27FC236}">
                <a16:creationId xmlns:a16="http://schemas.microsoft.com/office/drawing/2014/main" id="{E694DEA5-E21A-49FE-9D92-C4EE77644539}"/>
              </a:ext>
            </a:extLst>
          </p:cNvPr>
          <p:cNvSpPr/>
          <p:nvPr/>
        </p:nvSpPr>
        <p:spPr>
          <a:xfrm>
            <a:off x="11353800" y="5774418"/>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704963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0" y="1"/>
            <a:ext cx="9144000" cy="151291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a:blip r:embed="rId3"/>
          <a:stretch>
            <a:fillRect/>
          </a:stretch>
        </p:blipFill>
        <p:spPr>
          <a:xfrm>
            <a:off x="3076575" y="1512917"/>
            <a:ext cx="6038850" cy="5200650"/>
          </a:xfrm>
          <a:prstGeom prst="rect">
            <a:avLst/>
          </a:prstGeom>
        </p:spPr>
      </p:pic>
      <p:sp>
        <p:nvSpPr>
          <p:cNvPr id="4" name="矩形 3"/>
          <p:cNvSpPr/>
          <p:nvPr/>
        </p:nvSpPr>
        <p:spPr>
          <a:xfrm>
            <a:off x="8171543" y="1512917"/>
            <a:ext cx="1538514" cy="2304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139996" y="4978401"/>
            <a:ext cx="3352347" cy="1735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039226" y="3595007"/>
            <a:ext cx="1309461" cy="1735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17762" y="523870"/>
            <a:ext cx="4935967" cy="461665"/>
          </a:xfrm>
          <a:prstGeom prst="rect">
            <a:avLst/>
          </a:prstGeom>
          <a:noFill/>
        </p:spPr>
        <p:txBody>
          <a:bodyPr wrap="none" rtlCol="0">
            <a:spAutoFit/>
          </a:bodyPr>
          <a:lstStyle/>
          <a:p>
            <a:r>
              <a:rPr lang="en-US" altLang="zh-CN" sz="2400" b="1" dirty="0"/>
              <a:t>VAE </a:t>
            </a:r>
            <a:r>
              <a:rPr lang="zh-CN" altLang="en-US" sz="2400" b="1" dirty="0"/>
              <a:t>（</a:t>
            </a:r>
            <a:r>
              <a:rPr lang="en-US" altLang="zh-CN" sz="2400" b="1" dirty="0" err="1"/>
              <a:t>Variational</a:t>
            </a:r>
            <a:r>
              <a:rPr lang="en-US" altLang="zh-CN" sz="2400" b="1" dirty="0"/>
              <a:t> Auto Encoder</a:t>
            </a:r>
            <a:r>
              <a:rPr lang="zh-CN" altLang="en-US" sz="2400" b="1" dirty="0"/>
              <a:t>）</a:t>
            </a:r>
          </a:p>
        </p:txBody>
      </p:sp>
      <p:pic>
        <p:nvPicPr>
          <p:cNvPr id="10" name="图片 9"/>
          <p:cNvPicPr>
            <a:picLocks noChangeAspect="1"/>
          </p:cNvPicPr>
          <p:nvPr/>
        </p:nvPicPr>
        <p:blipFill>
          <a:blip r:embed="rId4"/>
          <a:stretch>
            <a:fillRect/>
          </a:stretch>
        </p:blipFill>
        <p:spPr>
          <a:xfrm>
            <a:off x="2233613" y="1100265"/>
            <a:ext cx="7724775" cy="438150"/>
          </a:xfrm>
          <a:prstGeom prst="rect">
            <a:avLst/>
          </a:prstGeom>
        </p:spPr>
      </p:pic>
    </p:spTree>
    <p:extLst>
      <p:ext uri="{BB962C8B-B14F-4D97-AF65-F5344CB8AC3E}">
        <p14:creationId xmlns:p14="http://schemas.microsoft.com/office/powerpoint/2010/main" val="914000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p:txBody>
          <a:bodyPr/>
          <a:lstStyle/>
          <a:p>
            <a:r>
              <a:rPr lang="en-US" altLang="zh-CN" dirty="0"/>
              <a:t>1.1 </a:t>
            </a:r>
            <a:r>
              <a:rPr lang="zh-CN" altLang="en-US" dirty="0"/>
              <a:t>定位</a:t>
            </a:r>
            <a:endParaRPr lang="en-US" altLang="zh-CN" dirty="0"/>
          </a:p>
          <a:p>
            <a:r>
              <a:rPr lang="zh-CN" altLang="en-US" dirty="0"/>
              <a:t>强化学习有四个组成部分，值函数，策略，奖励， 模型。</a:t>
            </a:r>
          </a:p>
          <a:p>
            <a:r>
              <a:rPr lang="zh-CN" altLang="en-US" dirty="0"/>
              <a:t>逆向强化学习（</a:t>
            </a:r>
            <a:r>
              <a:rPr lang="en-US" altLang="zh-CN" dirty="0"/>
              <a:t>IRL</a:t>
            </a:r>
            <a:r>
              <a:rPr lang="zh-CN" altLang="en-US" dirty="0"/>
              <a:t>）为了解决其中的一个问题</a:t>
            </a:r>
            <a:r>
              <a:rPr lang="en-US" altLang="zh-CN" dirty="0"/>
              <a:t>——</a:t>
            </a:r>
            <a:r>
              <a:rPr lang="zh-CN" altLang="en-US" dirty="0"/>
              <a:t>奖励（</a:t>
            </a:r>
            <a:r>
              <a:rPr lang="en-US" altLang="zh-CN" dirty="0"/>
              <a:t>reward</a:t>
            </a:r>
            <a:r>
              <a:rPr lang="zh-CN" altLang="en-US" dirty="0"/>
              <a:t>）而提出的。</a:t>
            </a:r>
          </a:p>
          <a:p>
            <a:r>
              <a:rPr lang="en-US" altLang="zh-CN" dirty="0"/>
              <a:t>1.2 </a:t>
            </a:r>
            <a:r>
              <a:rPr lang="zh-CN" altLang="en-US" dirty="0"/>
              <a:t>动机</a:t>
            </a:r>
            <a:endParaRPr lang="en-US" altLang="zh-CN" dirty="0"/>
          </a:p>
          <a:p>
            <a:r>
              <a:rPr lang="zh-CN" altLang="en-US" dirty="0"/>
              <a:t>问题：在没有明确的奖励的情况下如何产生决策。</a:t>
            </a:r>
            <a:endParaRPr lang="en-US" altLang="zh-CN" dirty="0"/>
          </a:p>
          <a:p>
            <a:r>
              <a:rPr lang="zh-CN" altLang="en-US" dirty="0"/>
              <a:t>（并非什么都没有，我们是假设有专家示例的）</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9327221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0" y="1"/>
            <a:ext cx="9144000" cy="151291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3"/>
          <a:stretch>
            <a:fillRect/>
          </a:stretch>
        </p:blipFill>
        <p:spPr>
          <a:xfrm>
            <a:off x="2300376" y="911655"/>
            <a:ext cx="7643004" cy="5963599"/>
          </a:xfrm>
          <a:prstGeom prst="rect">
            <a:avLst/>
          </a:prstGeom>
        </p:spPr>
      </p:pic>
      <p:sp>
        <p:nvSpPr>
          <p:cNvPr id="2" name="矩形 1"/>
          <p:cNvSpPr/>
          <p:nvPr/>
        </p:nvSpPr>
        <p:spPr>
          <a:xfrm>
            <a:off x="7199226" y="449990"/>
            <a:ext cx="2909771" cy="461665"/>
          </a:xfrm>
          <a:prstGeom prst="rect">
            <a:avLst/>
          </a:prstGeom>
        </p:spPr>
        <p:txBody>
          <a:bodyPr wrap="none">
            <a:spAutoFit/>
          </a:bodyPr>
          <a:lstStyle/>
          <a:p>
            <a:r>
              <a:rPr lang="en-US" altLang="zh-CN" sz="2400" dirty="0">
                <a:hlinkClick r:id="rId4" action="ppaction://hlinksldjump"/>
              </a:rPr>
              <a:t>“</a:t>
            </a:r>
            <a:r>
              <a:rPr lang="en-US" altLang="zh-CN" sz="2400" dirty="0" err="1">
                <a:hlinkClick r:id="rId4" action="ppaction://hlinksldjump"/>
              </a:rPr>
              <a:t>reparameterization</a:t>
            </a:r>
            <a:r>
              <a:rPr lang="en-US" altLang="zh-CN" sz="2400" dirty="0">
                <a:hlinkClick r:id="rId4" action="ppaction://hlinksldjump"/>
              </a:rPr>
              <a:t>”</a:t>
            </a:r>
            <a:endParaRPr lang="zh-CN" altLang="en-US" sz="2400" dirty="0"/>
          </a:p>
        </p:txBody>
      </p:sp>
      <p:pic>
        <p:nvPicPr>
          <p:cNvPr id="6" name="图片 5"/>
          <p:cNvPicPr>
            <a:picLocks noChangeAspect="1"/>
          </p:cNvPicPr>
          <p:nvPr/>
        </p:nvPicPr>
        <p:blipFill>
          <a:blip r:embed="rId5"/>
          <a:stretch>
            <a:fillRect/>
          </a:stretch>
        </p:blipFill>
        <p:spPr>
          <a:xfrm>
            <a:off x="5689571" y="4747853"/>
            <a:ext cx="2124075" cy="295275"/>
          </a:xfrm>
          <a:prstGeom prst="rect">
            <a:avLst/>
          </a:prstGeom>
        </p:spPr>
      </p:pic>
      <p:sp>
        <p:nvSpPr>
          <p:cNvPr id="8" name="任意多边形 7"/>
          <p:cNvSpPr/>
          <p:nvPr/>
        </p:nvSpPr>
        <p:spPr>
          <a:xfrm>
            <a:off x="7877175" y="3238500"/>
            <a:ext cx="2376378" cy="1695450"/>
          </a:xfrm>
          <a:custGeom>
            <a:avLst/>
            <a:gdLst>
              <a:gd name="connsiteX0" fmla="*/ 0 w 2376378"/>
              <a:gd name="connsiteY0" fmla="*/ 1695450 h 1695450"/>
              <a:gd name="connsiteX1" fmla="*/ 2352675 w 2376378"/>
              <a:gd name="connsiteY1" fmla="*/ 885825 h 1695450"/>
              <a:gd name="connsiteX2" fmla="*/ 1276350 w 2376378"/>
              <a:gd name="connsiteY2" fmla="*/ 0 h 1695450"/>
              <a:gd name="connsiteX3" fmla="*/ 1276350 w 2376378"/>
              <a:gd name="connsiteY3" fmla="*/ 0 h 1695450"/>
            </a:gdLst>
            <a:ahLst/>
            <a:cxnLst>
              <a:cxn ang="0">
                <a:pos x="connsiteX0" y="connsiteY0"/>
              </a:cxn>
              <a:cxn ang="0">
                <a:pos x="connsiteX1" y="connsiteY1"/>
              </a:cxn>
              <a:cxn ang="0">
                <a:pos x="connsiteX2" y="connsiteY2"/>
              </a:cxn>
              <a:cxn ang="0">
                <a:pos x="connsiteX3" y="connsiteY3"/>
              </a:cxn>
            </a:cxnLst>
            <a:rect l="l" t="t" r="r" b="b"/>
            <a:pathLst>
              <a:path w="2376378" h="1695450">
                <a:moveTo>
                  <a:pt x="0" y="1695450"/>
                </a:moveTo>
                <a:cubicBezTo>
                  <a:pt x="1069975" y="1431925"/>
                  <a:pt x="2139950" y="1168400"/>
                  <a:pt x="2352675" y="885825"/>
                </a:cubicBezTo>
                <a:cubicBezTo>
                  <a:pt x="2565400" y="603250"/>
                  <a:pt x="1276350" y="0"/>
                  <a:pt x="1276350" y="0"/>
                </a:cubicBezTo>
                <a:lnTo>
                  <a:pt x="1276350" y="0"/>
                </a:lnTo>
              </a:path>
            </a:pathLst>
          </a:custGeom>
          <a:noFill/>
          <a:ln w="38100">
            <a:headEnd type="stealth" w="lg" len="lg"/>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17762" y="523870"/>
            <a:ext cx="4935967" cy="461665"/>
          </a:xfrm>
          <a:prstGeom prst="rect">
            <a:avLst/>
          </a:prstGeom>
          <a:noFill/>
        </p:spPr>
        <p:txBody>
          <a:bodyPr wrap="none" rtlCol="0">
            <a:spAutoFit/>
          </a:bodyPr>
          <a:lstStyle/>
          <a:p>
            <a:r>
              <a:rPr lang="en-US" altLang="zh-CN" sz="2400" b="1" dirty="0"/>
              <a:t>VAE </a:t>
            </a:r>
            <a:r>
              <a:rPr lang="zh-CN" altLang="en-US" sz="2400" b="1" dirty="0"/>
              <a:t>（</a:t>
            </a:r>
            <a:r>
              <a:rPr lang="en-US" altLang="zh-CN" sz="2400" b="1" dirty="0" err="1"/>
              <a:t>Variational</a:t>
            </a:r>
            <a:r>
              <a:rPr lang="en-US" altLang="zh-CN" sz="2400" b="1" dirty="0"/>
              <a:t> Auto Encoder</a:t>
            </a:r>
            <a:r>
              <a:rPr lang="zh-CN" altLang="en-US" sz="2400" b="1" dirty="0"/>
              <a:t>）</a:t>
            </a:r>
          </a:p>
        </p:txBody>
      </p:sp>
    </p:spTree>
    <p:extLst>
      <p:ext uri="{BB962C8B-B14F-4D97-AF65-F5344CB8AC3E}">
        <p14:creationId xmlns:p14="http://schemas.microsoft.com/office/powerpoint/2010/main" val="42511087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BA021-F2B7-47BD-9A3D-DDF079AD9F4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AF63CF57-E6AD-45AF-A531-9D8324F231C4}"/>
              </a:ext>
            </a:extLst>
          </p:cNvPr>
          <p:cNvSpPr>
            <a:spLocks noGrp="1"/>
          </p:cNvSpPr>
          <p:nvPr>
            <p:ph idx="1"/>
          </p:nvPr>
        </p:nvSpPr>
        <p:spPr/>
        <p:txBody>
          <a:bodyPr/>
          <a:lstStyle/>
          <a:p>
            <a:r>
              <a:rPr lang="en-US" altLang="zh-CN" dirty="0"/>
              <a:t>Robust imitation of diverse behaviors</a:t>
            </a:r>
            <a:r>
              <a:rPr lang="zh-CN" altLang="en-US" dirty="0"/>
              <a:t>（</a:t>
            </a:r>
            <a:r>
              <a:rPr lang="en-US" altLang="zh-CN" dirty="0"/>
              <a:t>VAE +GAN +IRL</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19156414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392A3-3359-406E-A5CB-23410869DB0B}"/>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461651B7-A689-4249-B575-0DD77CA5E6D0}"/>
              </a:ext>
            </a:extLst>
          </p:cNvPr>
          <p:cNvSpPr>
            <a:spLocks noGrp="1"/>
          </p:cNvSpPr>
          <p:nvPr>
            <p:ph idx="1"/>
          </p:nvPr>
        </p:nvSpPr>
        <p:spPr/>
        <p:txBody>
          <a:bodyPr>
            <a:normAutofit fontScale="92500" lnSpcReduction="10000"/>
          </a:bodyPr>
          <a:lstStyle/>
          <a:p>
            <a:r>
              <a:rPr lang="en-US" altLang="zh-CN" dirty="0"/>
              <a:t>VAE+IRL</a:t>
            </a:r>
          </a:p>
          <a:p>
            <a:r>
              <a:rPr lang="zh-CN" altLang="en-US" dirty="0"/>
              <a:t>据说能结合两类算法的优势：</a:t>
            </a:r>
            <a:r>
              <a:rPr lang="en-US" altLang="zh-CN" dirty="0"/>
              <a:t>supervised approaches+(GAIL</a:t>
            </a:r>
            <a:r>
              <a:rPr lang="zh-CN" altLang="en-US" dirty="0"/>
              <a:t>）</a:t>
            </a:r>
            <a:endParaRPr lang="en-US" altLang="zh-CN" dirty="0"/>
          </a:p>
          <a:p>
            <a:r>
              <a:rPr lang="en-US" altLang="zh-CN" dirty="0"/>
              <a:t> The base of our model is a new type of variational autoencoder on demonstration trajectories that learns </a:t>
            </a:r>
            <a:r>
              <a:rPr lang="en-US" altLang="zh-CN" b="1" dirty="0"/>
              <a:t>semantic policy embeddings.</a:t>
            </a:r>
          </a:p>
          <a:p>
            <a:r>
              <a:rPr lang="zh-CN" altLang="en-US" dirty="0"/>
              <a:t>讨论的是当我们的</a:t>
            </a:r>
            <a:r>
              <a:rPr lang="en-US" altLang="zh-CN" dirty="0"/>
              <a:t>agent </a:t>
            </a:r>
            <a:r>
              <a:rPr lang="zh-CN" altLang="en-US" dirty="0"/>
              <a:t>偏离 示例轨迹的时候，该如何处理。</a:t>
            </a:r>
            <a:endParaRPr lang="en-US" altLang="zh-CN" dirty="0"/>
          </a:p>
          <a:p>
            <a:r>
              <a:rPr lang="zh-CN" altLang="en-US" dirty="0"/>
              <a:t>当示例较少的时候，</a:t>
            </a:r>
            <a:r>
              <a:rPr lang="en-US" altLang="zh-CN" dirty="0"/>
              <a:t>GAIL</a:t>
            </a:r>
            <a:r>
              <a:rPr lang="zh-CN" altLang="en-US" dirty="0"/>
              <a:t>并不是很容易训练</a:t>
            </a:r>
            <a:endParaRPr lang="en-US" altLang="zh-CN" dirty="0"/>
          </a:p>
          <a:p>
            <a:r>
              <a:rPr lang="zh-CN" altLang="en-US" dirty="0"/>
              <a:t>这里认为 用监督学习的方法来处理</a:t>
            </a:r>
            <a:r>
              <a:rPr lang="en-US" altLang="zh-CN" dirty="0"/>
              <a:t>imitation </a:t>
            </a:r>
            <a:r>
              <a:rPr lang="zh-CN" altLang="en-US" dirty="0"/>
              <a:t>问题，存在固有的缺陷，就是一旦我们的</a:t>
            </a:r>
            <a:r>
              <a:rPr lang="en-US" altLang="zh-CN" dirty="0"/>
              <a:t>agent </a:t>
            </a:r>
            <a:r>
              <a:rPr lang="zh-CN" altLang="en-US" dirty="0"/>
              <a:t>偏离 示例，就再也拽不回来了，因为那里根本没有样本。这也是</a:t>
            </a:r>
            <a:r>
              <a:rPr lang="en-US" altLang="zh-CN" dirty="0"/>
              <a:t>behavior cloning</a:t>
            </a:r>
            <a:r>
              <a:rPr lang="zh-CN" altLang="en-US" dirty="0"/>
              <a:t>当中存在的问题。</a:t>
            </a:r>
            <a:endParaRPr lang="en-US" altLang="zh-CN" dirty="0"/>
          </a:p>
          <a:p>
            <a:r>
              <a:rPr lang="zh-CN" altLang="en-US" dirty="0"/>
              <a:t>与</a:t>
            </a:r>
            <a:r>
              <a:rPr lang="en-US" altLang="zh-CN" dirty="0"/>
              <a:t>one  shot  imitation learning </a:t>
            </a:r>
            <a:r>
              <a:rPr lang="zh-CN" altLang="en-US" dirty="0"/>
              <a:t>十分相似</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912036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FF19C05-16E0-43E8-8B77-CC7C594F87CD}"/>
              </a:ext>
            </a:extLst>
          </p:cNvPr>
          <p:cNvPicPr>
            <a:picLocks noChangeAspect="1"/>
          </p:cNvPicPr>
          <p:nvPr/>
        </p:nvPicPr>
        <p:blipFill>
          <a:blip r:embed="rId3"/>
          <a:stretch>
            <a:fillRect/>
          </a:stretch>
        </p:blipFill>
        <p:spPr>
          <a:xfrm>
            <a:off x="1078557" y="789203"/>
            <a:ext cx="10034886" cy="5279594"/>
          </a:xfrm>
          <a:prstGeom prst="rect">
            <a:avLst/>
          </a:prstGeom>
        </p:spPr>
      </p:pic>
      <p:sp>
        <p:nvSpPr>
          <p:cNvPr id="2" name="矩形 1">
            <a:extLst>
              <a:ext uri="{FF2B5EF4-FFF2-40B4-BE49-F238E27FC236}">
                <a16:creationId xmlns:a16="http://schemas.microsoft.com/office/drawing/2014/main" id="{AB66B040-0227-4641-9128-EECE6B1F6FED}"/>
              </a:ext>
            </a:extLst>
          </p:cNvPr>
          <p:cNvSpPr/>
          <p:nvPr/>
        </p:nvSpPr>
        <p:spPr>
          <a:xfrm>
            <a:off x="1693768" y="1235919"/>
            <a:ext cx="2730235" cy="369332"/>
          </a:xfrm>
          <a:prstGeom prst="rect">
            <a:avLst/>
          </a:prstGeom>
        </p:spPr>
        <p:txBody>
          <a:bodyPr wrap="none">
            <a:spAutoFit/>
          </a:bodyPr>
          <a:lstStyle/>
          <a:p>
            <a:r>
              <a:rPr lang="en-US" altLang="zh-CN" dirty="0"/>
              <a:t>2.1.2</a:t>
            </a:r>
            <a:r>
              <a:rPr lang="zh-CN" altLang="en-US" dirty="0"/>
              <a:t>基于概率模型的方法</a:t>
            </a:r>
          </a:p>
        </p:txBody>
      </p:sp>
      <p:sp>
        <p:nvSpPr>
          <p:cNvPr id="3" name="标题 2">
            <a:extLst>
              <a:ext uri="{FF2B5EF4-FFF2-40B4-BE49-F238E27FC236}">
                <a16:creationId xmlns:a16="http://schemas.microsoft.com/office/drawing/2014/main" id="{23B46B50-166B-494D-9C83-F57B60FA6CA3}"/>
              </a:ext>
            </a:extLst>
          </p:cNvPr>
          <p:cNvSpPr>
            <a:spLocks noGrp="1"/>
          </p:cNvSpPr>
          <p:nvPr>
            <p:ph type="title"/>
          </p:nvPr>
        </p:nvSpPr>
        <p:spPr/>
        <p:txBody>
          <a:bodyPr/>
          <a:lstStyle/>
          <a:p>
            <a:r>
              <a:rPr lang="en-US" altLang="zh-CN" dirty="0"/>
              <a:t>2.1.2</a:t>
            </a:r>
            <a:r>
              <a:rPr lang="zh-CN" altLang="en-US" dirty="0"/>
              <a:t>基于概率模型的方法</a:t>
            </a:r>
          </a:p>
        </p:txBody>
      </p:sp>
      <p:sp>
        <p:nvSpPr>
          <p:cNvPr id="5" name="内容占位符 4">
            <a:extLst>
              <a:ext uri="{FF2B5EF4-FFF2-40B4-BE49-F238E27FC236}">
                <a16:creationId xmlns:a16="http://schemas.microsoft.com/office/drawing/2014/main" id="{F2F59BBE-79A6-4EBD-90DC-723DEE8174EB}"/>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524512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580FF-4036-4C42-95BC-0314146E877D}"/>
              </a:ext>
            </a:extLst>
          </p:cNvPr>
          <p:cNvSpPr>
            <a:spLocks noGrp="1"/>
          </p:cNvSpPr>
          <p:nvPr>
            <p:ph type="title"/>
          </p:nvPr>
        </p:nvSpPr>
        <p:spPr/>
        <p:txBody>
          <a:bodyPr/>
          <a:lstStyle/>
          <a:p>
            <a:r>
              <a:rPr lang="en-US" altLang="zh-CN" dirty="0"/>
              <a:t>2.1.2</a:t>
            </a:r>
            <a:r>
              <a:rPr lang="zh-CN" altLang="en-US" dirty="0"/>
              <a:t>基于概率模型的方法</a:t>
            </a:r>
          </a:p>
        </p:txBody>
      </p:sp>
      <p:pic>
        <p:nvPicPr>
          <p:cNvPr id="4" name="内容占位符 3">
            <a:extLst>
              <a:ext uri="{FF2B5EF4-FFF2-40B4-BE49-F238E27FC236}">
                <a16:creationId xmlns:a16="http://schemas.microsoft.com/office/drawing/2014/main" id="{187C22D6-4BCA-40CE-BA04-1A75A06C252E}"/>
              </a:ext>
            </a:extLst>
          </p:cNvPr>
          <p:cNvPicPr>
            <a:picLocks noGrp="1" noChangeAspect="1"/>
          </p:cNvPicPr>
          <p:nvPr>
            <p:ph idx="1"/>
          </p:nvPr>
        </p:nvPicPr>
        <p:blipFill>
          <a:blip r:embed="rId3"/>
          <a:stretch>
            <a:fillRect/>
          </a:stretch>
        </p:blipFill>
        <p:spPr>
          <a:xfrm>
            <a:off x="1314450" y="2096294"/>
            <a:ext cx="9563100" cy="3810000"/>
          </a:xfrm>
          <a:prstGeom prst="rect">
            <a:avLst/>
          </a:prstGeom>
        </p:spPr>
      </p:pic>
    </p:spTree>
    <p:extLst>
      <p:ext uri="{BB962C8B-B14F-4D97-AF65-F5344CB8AC3E}">
        <p14:creationId xmlns:p14="http://schemas.microsoft.com/office/powerpoint/2010/main" val="2395270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FB733-B2D6-4110-9DBF-B52D92FC440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B5A76287-A553-4D55-8737-4F5A6DBCDBB4}"/>
              </a:ext>
            </a:extLst>
          </p:cNvPr>
          <p:cNvPicPr>
            <a:picLocks noGrp="1" noChangeAspect="1"/>
          </p:cNvPicPr>
          <p:nvPr>
            <p:ph idx="1"/>
          </p:nvPr>
        </p:nvPicPr>
        <p:blipFill>
          <a:blip r:embed="rId3"/>
          <a:stretch>
            <a:fillRect/>
          </a:stretch>
        </p:blipFill>
        <p:spPr>
          <a:xfrm>
            <a:off x="2605087" y="3020219"/>
            <a:ext cx="6981825" cy="1962150"/>
          </a:xfrm>
          <a:prstGeom prst="rect">
            <a:avLst/>
          </a:prstGeom>
        </p:spPr>
      </p:pic>
      <p:sp>
        <p:nvSpPr>
          <p:cNvPr id="5" name="文本框 4">
            <a:extLst>
              <a:ext uri="{FF2B5EF4-FFF2-40B4-BE49-F238E27FC236}">
                <a16:creationId xmlns:a16="http://schemas.microsoft.com/office/drawing/2014/main" id="{B2FDDF51-86DA-4AD6-BA6D-16F936BB2591}"/>
              </a:ext>
            </a:extLst>
          </p:cNvPr>
          <p:cNvSpPr txBox="1"/>
          <p:nvPr/>
        </p:nvSpPr>
        <p:spPr>
          <a:xfrm>
            <a:off x="5349924" y="4171986"/>
            <a:ext cx="1059975" cy="584775"/>
          </a:xfrm>
          <a:prstGeom prst="rect">
            <a:avLst/>
          </a:prstGeom>
          <a:solidFill>
            <a:schemeClr val="bg2"/>
          </a:solidFill>
        </p:spPr>
        <p:txBody>
          <a:bodyPr wrap="square" rtlCol="0">
            <a:spAutoFit/>
          </a:bodyPr>
          <a:lstStyle/>
          <a:p>
            <a:r>
              <a:rPr lang="en-US" altLang="zh-CN" sz="3200" b="1" dirty="0"/>
              <a:t>VAE</a:t>
            </a:r>
            <a:endParaRPr lang="zh-CN" altLang="en-US" sz="3200" b="1" dirty="0"/>
          </a:p>
        </p:txBody>
      </p:sp>
    </p:spTree>
    <p:extLst>
      <p:ext uri="{BB962C8B-B14F-4D97-AF65-F5344CB8AC3E}">
        <p14:creationId xmlns:p14="http://schemas.microsoft.com/office/powerpoint/2010/main" val="1878752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DED15-D06B-4089-BAE3-3711F72A7254}"/>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42985AA0-CD87-47C7-8842-528F815D908C}"/>
              </a:ext>
            </a:extLst>
          </p:cNvPr>
          <p:cNvSpPr>
            <a:spLocks noGrp="1"/>
          </p:cNvSpPr>
          <p:nvPr>
            <p:ph idx="1"/>
          </p:nvPr>
        </p:nvSpPr>
        <p:spPr/>
        <p:txBody>
          <a:bodyPr/>
          <a:lstStyle/>
          <a:p>
            <a:r>
              <a:rPr lang="zh-CN" altLang="en-US" dirty="0"/>
              <a:t>疑问：</a:t>
            </a:r>
            <a:endParaRPr lang="en-US" altLang="zh-CN" dirty="0"/>
          </a:p>
          <a:p>
            <a:r>
              <a:rPr lang="en-US" altLang="zh-CN" dirty="0"/>
              <a:t>Diverse</a:t>
            </a:r>
            <a:r>
              <a:rPr lang="zh-CN" altLang="en-US" dirty="0"/>
              <a:t>指什么呢？</a:t>
            </a:r>
            <a:endParaRPr lang="en-US" altLang="zh-CN" dirty="0"/>
          </a:p>
          <a:p>
            <a:r>
              <a:rPr lang="zh-CN" altLang="en-US" dirty="0"/>
              <a:t>这个</a:t>
            </a:r>
            <a:r>
              <a:rPr lang="en-US" altLang="zh-CN" dirty="0"/>
              <a:t>VAE</a:t>
            </a:r>
            <a:r>
              <a:rPr lang="zh-CN" altLang="en-US" dirty="0"/>
              <a:t>是事先训练好的吗？可不可以实时更新</a:t>
            </a:r>
          </a:p>
        </p:txBody>
      </p:sp>
    </p:spTree>
    <p:extLst>
      <p:ext uri="{BB962C8B-B14F-4D97-AF65-F5344CB8AC3E}">
        <p14:creationId xmlns:p14="http://schemas.microsoft.com/office/powerpoint/2010/main" val="28853865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6BCD5-238C-4910-B194-A65A2F807E2D}"/>
              </a:ext>
            </a:extLst>
          </p:cNvPr>
          <p:cNvSpPr>
            <a:spLocks noGrp="1"/>
          </p:cNvSpPr>
          <p:nvPr>
            <p:ph type="title"/>
          </p:nvPr>
        </p:nvSpPr>
        <p:spPr/>
        <p:txBody>
          <a:bodyPr/>
          <a:lstStyle/>
          <a:p>
            <a:r>
              <a:rPr lang="en-US" altLang="zh-CN" dirty="0"/>
              <a:t>VAE+IRL</a:t>
            </a:r>
            <a:endParaRPr lang="zh-CN" altLang="en-US" dirty="0"/>
          </a:p>
        </p:txBody>
      </p:sp>
      <p:sp>
        <p:nvSpPr>
          <p:cNvPr id="3" name="文本占位符 2">
            <a:extLst>
              <a:ext uri="{FF2B5EF4-FFF2-40B4-BE49-F238E27FC236}">
                <a16:creationId xmlns:a16="http://schemas.microsoft.com/office/drawing/2014/main" id="{4A7D94C9-47CD-475B-917D-442E4DDFB5E3}"/>
              </a:ext>
            </a:extLst>
          </p:cNvPr>
          <p:cNvSpPr>
            <a:spLocks noGrp="1"/>
          </p:cNvSpPr>
          <p:nvPr>
            <p:ph type="body" idx="1"/>
          </p:nvPr>
        </p:nvSpPr>
        <p:spPr/>
        <p:txBody>
          <a:bodyPr/>
          <a:lstStyle/>
          <a:p>
            <a:r>
              <a:rPr lang="zh-CN" altLang="en-US" dirty="0"/>
              <a:t>一般</a:t>
            </a:r>
            <a:r>
              <a:rPr lang="en-US" altLang="zh-CN" dirty="0"/>
              <a:t>GAN</a:t>
            </a:r>
            <a:r>
              <a:rPr lang="zh-CN" altLang="en-US" dirty="0"/>
              <a:t>能做到的事情，</a:t>
            </a:r>
            <a:r>
              <a:rPr lang="en-US" altLang="zh-CN" dirty="0" err="1"/>
              <a:t>vae</a:t>
            </a:r>
            <a:r>
              <a:rPr lang="zh-CN" altLang="en-US" dirty="0"/>
              <a:t>都能做到，而且有很大概率会有更好的稳定性</a:t>
            </a:r>
          </a:p>
        </p:txBody>
      </p:sp>
      <p:sp>
        <p:nvSpPr>
          <p:cNvPr id="4" name="箭头: 右弧形 3">
            <a:hlinkClick r:id="rId3" action="ppaction://hlinksldjump"/>
            <a:extLst>
              <a:ext uri="{FF2B5EF4-FFF2-40B4-BE49-F238E27FC236}">
                <a16:creationId xmlns:a16="http://schemas.microsoft.com/office/drawing/2014/main" id="{C60A8312-D6AE-4515-8228-F23AA9E681E8}"/>
              </a:ext>
            </a:extLst>
          </p:cNvPr>
          <p:cNvSpPr/>
          <p:nvPr/>
        </p:nvSpPr>
        <p:spPr>
          <a:xfrm>
            <a:off x="11347450" y="5617029"/>
            <a:ext cx="500561" cy="71845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451679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3CCA76-981C-4E9E-9831-FAA80FC33C55}"/>
              </a:ext>
            </a:extLst>
          </p:cNvPr>
          <p:cNvSpPr>
            <a:spLocks noGrp="1"/>
          </p:cNvSpPr>
          <p:nvPr>
            <p:ph type="title"/>
          </p:nvPr>
        </p:nvSpPr>
        <p:spPr/>
        <p:txBody>
          <a:bodyPr/>
          <a:lstStyle/>
          <a:p>
            <a:r>
              <a:rPr lang="en-US" altLang="zh-CN" dirty="0"/>
              <a:t>Robust Imitation of Diverse Behavior</a:t>
            </a:r>
            <a:endParaRPr lang="zh-CN" altLang="en-US" dirty="0"/>
          </a:p>
        </p:txBody>
      </p:sp>
      <p:sp>
        <p:nvSpPr>
          <p:cNvPr id="5" name="内容占位符 4">
            <a:extLst>
              <a:ext uri="{FF2B5EF4-FFF2-40B4-BE49-F238E27FC236}">
                <a16:creationId xmlns:a16="http://schemas.microsoft.com/office/drawing/2014/main" id="{4DF811CE-205E-405F-9789-738D40802648}"/>
              </a:ext>
            </a:extLst>
          </p:cNvPr>
          <p:cNvSpPr>
            <a:spLocks noGrp="1"/>
          </p:cNvSpPr>
          <p:nvPr>
            <p:ph idx="1"/>
          </p:nvPr>
        </p:nvSpPr>
        <p:spPr/>
        <p:txBody>
          <a:bodyPr/>
          <a:lstStyle/>
          <a:p>
            <a:r>
              <a:rPr lang="zh-CN" altLang="en-US" dirty="0"/>
              <a:t>讨论的是当我们的</a:t>
            </a:r>
            <a:r>
              <a:rPr lang="en-US" altLang="zh-CN" dirty="0"/>
              <a:t>agent </a:t>
            </a:r>
            <a:r>
              <a:rPr lang="zh-CN" altLang="en-US" dirty="0"/>
              <a:t>偏离 示例轨迹的时候，该如何处理。</a:t>
            </a:r>
            <a:endParaRPr lang="en-US" altLang="zh-CN" dirty="0"/>
          </a:p>
          <a:p>
            <a:r>
              <a:rPr lang="zh-CN" altLang="en-US" dirty="0"/>
              <a:t>当示例较少的时候，</a:t>
            </a:r>
            <a:r>
              <a:rPr lang="en-US" altLang="zh-CN" dirty="0"/>
              <a:t>GAIL</a:t>
            </a:r>
            <a:r>
              <a:rPr lang="zh-CN" altLang="en-US" dirty="0"/>
              <a:t>并不是很容易训练</a:t>
            </a:r>
            <a:endParaRPr lang="en-US" altLang="zh-CN" dirty="0"/>
          </a:p>
          <a:p>
            <a:endParaRPr lang="en-US" altLang="zh-CN" dirty="0"/>
          </a:p>
          <a:p>
            <a:r>
              <a:rPr lang="zh-CN" altLang="en-US" dirty="0"/>
              <a:t>针对以上两方面，引入变分自编码器，进行语义策略嵌入</a:t>
            </a:r>
            <a:endParaRPr lang="en-US" altLang="zh-CN" dirty="0"/>
          </a:p>
          <a:p>
            <a:endParaRPr lang="en-US" altLang="zh-CN" dirty="0"/>
          </a:p>
          <a:p>
            <a:r>
              <a:rPr lang="zh-CN" altLang="en-US" dirty="0"/>
              <a:t>搞清楚所谓的语义嵌入是什么？</a:t>
            </a:r>
          </a:p>
        </p:txBody>
      </p:sp>
    </p:spTree>
    <p:extLst>
      <p:ext uri="{BB962C8B-B14F-4D97-AF65-F5344CB8AC3E}">
        <p14:creationId xmlns:p14="http://schemas.microsoft.com/office/powerpoint/2010/main" val="12504801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5E890-C950-4A05-94E2-EFA8CEBB4697}"/>
              </a:ext>
            </a:extLst>
          </p:cNvPr>
          <p:cNvSpPr>
            <a:spLocks noGrp="1"/>
          </p:cNvSpPr>
          <p:nvPr>
            <p:ph type="title"/>
          </p:nvPr>
        </p:nvSpPr>
        <p:spPr/>
        <p:txBody>
          <a:bodyPr/>
          <a:lstStyle/>
          <a:p>
            <a:r>
              <a:rPr lang="en-US" altLang="zh-CN" dirty="0"/>
              <a:t>Robust Imitation of Diverse Behavior- 1Introduction</a:t>
            </a:r>
            <a:endParaRPr lang="zh-CN" altLang="en-US" dirty="0"/>
          </a:p>
        </p:txBody>
      </p:sp>
      <p:sp>
        <p:nvSpPr>
          <p:cNvPr id="3" name="内容占位符 2">
            <a:extLst>
              <a:ext uri="{FF2B5EF4-FFF2-40B4-BE49-F238E27FC236}">
                <a16:creationId xmlns:a16="http://schemas.microsoft.com/office/drawing/2014/main" id="{8526B647-BD1A-492A-B172-9636F97B6199}"/>
              </a:ext>
            </a:extLst>
          </p:cNvPr>
          <p:cNvSpPr>
            <a:spLocks noGrp="1"/>
          </p:cNvSpPr>
          <p:nvPr>
            <p:ph idx="1"/>
          </p:nvPr>
        </p:nvSpPr>
        <p:spPr/>
        <p:txBody>
          <a:bodyPr/>
          <a:lstStyle/>
          <a:p>
            <a:r>
              <a:rPr lang="zh-CN" altLang="en-US" dirty="0"/>
              <a:t>主要问题：</a:t>
            </a:r>
            <a:endParaRPr lang="en-US" altLang="zh-CN" dirty="0"/>
          </a:p>
          <a:p>
            <a:pPr lvl="1"/>
            <a:r>
              <a:rPr lang="en-US" altLang="zh-CN" dirty="0"/>
              <a:t> capable of </a:t>
            </a:r>
            <a:r>
              <a:rPr lang="en-US" altLang="zh-CN" dirty="0">
                <a:solidFill>
                  <a:srgbClr val="FF0000"/>
                </a:solidFill>
              </a:rPr>
              <a:t>a wide and diverse set of behaviors </a:t>
            </a:r>
            <a:r>
              <a:rPr lang="en-US" altLang="zh-CN" dirty="0"/>
              <a:t>is one of the long-standing challenges of AI</a:t>
            </a:r>
          </a:p>
          <a:p>
            <a:r>
              <a:rPr lang="zh-CN" altLang="en-US" dirty="0"/>
              <a:t>主要技术：</a:t>
            </a:r>
            <a:endParaRPr lang="en-US" altLang="zh-CN" dirty="0"/>
          </a:p>
          <a:p>
            <a:pPr lvl="1"/>
            <a:r>
              <a:rPr lang="en-US" altLang="zh-CN" dirty="0"/>
              <a:t>VAE</a:t>
            </a:r>
          </a:p>
          <a:p>
            <a:pPr lvl="1"/>
            <a:r>
              <a:rPr lang="en-US" altLang="zh-CN" dirty="0"/>
              <a:t>LSTM</a:t>
            </a:r>
          </a:p>
          <a:p>
            <a:pPr lvl="1"/>
            <a:r>
              <a:rPr lang="en-US" altLang="zh-CN" dirty="0"/>
              <a:t>2 decoders:</a:t>
            </a:r>
          </a:p>
          <a:p>
            <a:pPr lvl="2"/>
            <a:r>
              <a:rPr lang="en-US" altLang="zh-CN" dirty="0"/>
              <a:t>MLP : a trajectory embedding and the current state =&gt;a continuous action vector</a:t>
            </a:r>
          </a:p>
          <a:p>
            <a:pPr lvl="2"/>
            <a:r>
              <a:rPr lang="en-US" altLang="zh-CN" dirty="0"/>
              <a:t>dynamics model (Wave-Net):  the embedding and previous state=&gt;the present state</a:t>
            </a:r>
          </a:p>
          <a:p>
            <a:pPr lvl="1"/>
            <a:r>
              <a:rPr lang="en-US" altLang="zh-CN" dirty="0"/>
              <a:t>Mu Jo Co physics engine</a:t>
            </a:r>
          </a:p>
          <a:p>
            <a:pPr lvl="2"/>
            <a:endParaRPr lang="zh-CN" altLang="en-US" dirty="0"/>
          </a:p>
        </p:txBody>
      </p:sp>
    </p:spTree>
    <p:extLst>
      <p:ext uri="{BB962C8B-B14F-4D97-AF65-F5344CB8AC3E}">
        <p14:creationId xmlns:p14="http://schemas.microsoft.com/office/powerpoint/2010/main" val="24647879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14392</Words>
  <Application>Microsoft Office PowerPoint</Application>
  <PresentationFormat>宽屏</PresentationFormat>
  <Paragraphs>1135</Paragraphs>
  <Slides>175</Slides>
  <Notes>126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175</vt:i4>
      </vt:variant>
    </vt:vector>
  </HeadingPairs>
  <TitlesOfParts>
    <vt:vector size="181" baseType="lpstr">
      <vt:lpstr>等线</vt:lpstr>
      <vt:lpstr>等线 Light</vt:lpstr>
      <vt:lpstr>Arial</vt:lpstr>
      <vt:lpstr>Cambria Math</vt:lpstr>
      <vt:lpstr>Times New Roman</vt:lpstr>
      <vt:lpstr>Office 主题​​</vt:lpstr>
      <vt:lpstr>IRL</vt:lpstr>
      <vt:lpstr>简介</vt:lpstr>
      <vt:lpstr>list</vt:lpstr>
      <vt:lpstr>基本分类方法</vt:lpstr>
      <vt:lpstr>2. 常见算法分类与概述</vt:lpstr>
      <vt:lpstr>2.1示例为最优解</vt:lpstr>
      <vt:lpstr>2.2 示例为可行解</vt:lpstr>
      <vt:lpstr>IRL 基本定义</vt:lpstr>
      <vt:lpstr>1.IRL基本定义</vt:lpstr>
      <vt:lpstr>IRL 流程</vt:lpstr>
      <vt:lpstr>1.IRL基本定义</vt:lpstr>
      <vt:lpstr>1.IRL基本定义</vt:lpstr>
      <vt:lpstr>1.IRL基本定义</vt:lpstr>
      <vt:lpstr>经典文献之 Ng A Y, Russell S J. Algorithms for Inverse Reinforcement Learning. ICML, 2000</vt:lpstr>
      <vt:lpstr>Algorithms for Inverse Reinforcement Learning-Abstract</vt:lpstr>
      <vt:lpstr>Algorithms for Inverse Reinforcement Learning-Introduction</vt:lpstr>
      <vt:lpstr>Algorithms for Inverse Reinforcement Learning-Introduction</vt:lpstr>
      <vt:lpstr>Algorithms for Inverse Reinforcement Learning-2 Notation and problem Formulation</vt:lpstr>
      <vt:lpstr>Algorithms for Inverse Reinforcement Learning-3  IRL in finite State Space</vt:lpstr>
      <vt:lpstr>Algorithms for Inverse Reinforcement Learning-3  IRL in finite State Space</vt:lpstr>
      <vt:lpstr>Algorithms for Inverse Reinforcement Learning-4 Linear Function Approximation in Large State Space</vt:lpstr>
      <vt:lpstr>Algorithms for Inverse Reinforcement Learning-5 IRL from Sampled Trajectories</vt:lpstr>
      <vt:lpstr>Algorithms for Inverse Reinforcement Learning-Conclusions</vt:lpstr>
      <vt:lpstr>关于定义引出文章的一点总结：</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基于最大边际的逆向强化学习 ——学徒学习</vt:lpstr>
      <vt:lpstr>2.1.2Apprenticeship Learning via Inverse Reinforcement Learning-Abstract</vt:lpstr>
      <vt:lpstr>2.1.2Apprenticeship Learning via Inverse Reinforcement Learning-1 introduction</vt:lpstr>
      <vt:lpstr>Apprenticeship Learning via Inverse Reinforcement Learning-2Preliminaries</vt:lpstr>
      <vt:lpstr>Apprenticeship Learning via Inverse Reinforcement Learning-3Algorithm</vt:lpstr>
      <vt:lpstr>Apprenticeship Learning via Inverse Reinforcement Learning-3Algorithm</vt:lpstr>
      <vt:lpstr>Apprenticeship Learning via Inverse Reinforcement Learning-4Theoretical results</vt:lpstr>
      <vt:lpstr>实现</vt:lpstr>
      <vt:lpstr>PowerPoint 演示文稿</vt:lpstr>
      <vt:lpstr>2.1.3基于结构化预测的方法</vt:lpstr>
      <vt:lpstr>2.1.3基于结构化预测的方法</vt:lpstr>
      <vt:lpstr>2.1.3基于结构化预测的方法</vt:lpstr>
      <vt:lpstr>基于最大边际的逆向强化学习 ——最大边际规划</vt:lpstr>
      <vt:lpstr>Maximum Margin Planning -abstract</vt:lpstr>
      <vt:lpstr>Maximum Margin Planning -1introduction</vt:lpstr>
      <vt:lpstr>Maximum Margin Planning -1introduction</vt:lpstr>
      <vt:lpstr>Maximum Margin Planning -2. Preliminaries</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PowerPoint 演示文稿</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GAN</vt:lpstr>
      <vt:lpstr>GAN-abstract</vt:lpstr>
      <vt:lpstr>GAN-Introduction</vt:lpstr>
      <vt:lpstr>GAN-RELATED WORK</vt:lpstr>
      <vt:lpstr>GAN-3Adversarial nets</vt:lpstr>
      <vt:lpstr>GAN-4 Theoretical Results</vt:lpstr>
      <vt:lpstr>PowerPoint 演示文稿</vt:lpstr>
      <vt:lpstr>IRL+GAN</vt:lpstr>
      <vt:lpstr>GAN-IRL - Abastract</vt:lpstr>
      <vt:lpstr>GAN-IRL -1  introduction</vt:lpstr>
      <vt:lpstr>GAN-IRL -2 background</vt:lpstr>
      <vt:lpstr>GAN-IRL- 3 Characterizing the induced optimal policy</vt:lpstr>
      <vt:lpstr>GAN-IRL- 3 Characterizing the induced optimal policy</vt:lpstr>
      <vt:lpstr>GAN-IRL- 3 Characterizing the induced optimal policy</vt:lpstr>
      <vt:lpstr>GAN-IRL- 5 Generative adversarial imitation learning</vt:lpstr>
      <vt:lpstr>PowerPoint 演示文稿</vt:lpstr>
      <vt:lpstr>https://github.com/openai/imitation</vt:lpstr>
      <vt:lpstr>2.1.2基于概率模型的方法</vt:lpstr>
      <vt:lpstr>PowerPoint 演示文稿</vt:lpstr>
      <vt:lpstr>PowerPoint 演示文稿</vt:lpstr>
      <vt:lpstr>2.1.2基于概率模型的方法</vt:lpstr>
      <vt:lpstr>2.1.2基于概率模型的方法</vt:lpstr>
      <vt:lpstr>2.1.2基于概率模型的方法</vt:lpstr>
      <vt:lpstr>2.1.2基于概率模型的方法</vt:lpstr>
      <vt:lpstr>PowerPoint 演示文稿</vt:lpstr>
      <vt:lpstr>2.1.2基于概率模型的方法</vt:lpstr>
      <vt:lpstr>VAE+IRL</vt:lpstr>
      <vt:lpstr>Robust Imitation of Diverse Behavior</vt:lpstr>
      <vt:lpstr>Robust Imitation of Diverse Behavior- 1Introduction</vt:lpstr>
      <vt:lpstr>PowerPoint 演示文稿</vt:lpstr>
      <vt:lpstr>Robust Imitation of Diverse Behavior- 2 Background and Related Work</vt:lpstr>
      <vt:lpstr>Robust Imitation of Diverse Behavior- 3 A Generative Modeling Approach to Imitating Diverse Behavior</vt:lpstr>
      <vt:lpstr>PowerPoint 演示文稿</vt:lpstr>
      <vt:lpstr>Robust Imitation of Diverse Behavior- 3 A Generative Modeling Approach to Imitating Diverse Behavior</vt:lpstr>
      <vt:lpstr>PowerPoint 演示文稿</vt:lpstr>
      <vt:lpstr>这篇文章的几个后续发展</vt:lpstr>
      <vt:lpstr>2.2 示例为可行解</vt:lpstr>
      <vt:lpstr>PowerPoint 演示文稿</vt:lpstr>
      <vt:lpstr>PowerPoint 演示文稿</vt:lpstr>
      <vt:lpstr>PowerPoint 演示文稿</vt:lpstr>
      <vt:lpstr>PowerPoint 演示文稿</vt:lpstr>
      <vt:lpstr>PowerPoint 演示文稿</vt:lpstr>
      <vt:lpstr>PowerPoint 演示文稿</vt:lpstr>
      <vt:lpstr>Deep Q-learning from Demonstrations</vt:lpstr>
      <vt:lpstr>DQfD-abstract</vt:lpstr>
      <vt:lpstr>DQfD-Introduction</vt:lpstr>
      <vt:lpstr>用TD和监督学习的方法来做预训练</vt:lpstr>
      <vt:lpstr>Related work</vt:lpstr>
      <vt:lpstr>DQfD</vt:lpstr>
      <vt:lpstr>问题</vt:lpstr>
      <vt:lpstr>结合DQFD 与IRL</vt:lpstr>
      <vt:lpstr>想法</vt:lpstr>
      <vt:lpstr>Demonstration 的延伸</vt:lpstr>
      <vt:lpstr>Observe and Look Further: Achieving Consistent Performance on Atari</vt:lpstr>
      <vt:lpstr>PowerPoint 演示文稿</vt:lpstr>
      <vt:lpstr>Learning Montezuma’s Revenge from a Single Demonstration</vt:lpstr>
      <vt:lpstr>PowerPoint 演示文稿</vt:lpstr>
      <vt:lpstr>Reinforcement Learning from Imperfect Demonstrations</vt:lpstr>
      <vt:lpstr>2.2 示例为可行解</vt:lpstr>
      <vt:lpstr>2.2 示例为可行解</vt:lpstr>
      <vt:lpstr>2.2 示例为可行解</vt:lpstr>
      <vt:lpstr>One-shot imitation learning</vt:lpstr>
      <vt:lpstr>One shot imitation</vt:lpstr>
      <vt:lpstr>之一：One-Shot Imitation Learning</vt:lpstr>
      <vt:lpstr>定位</vt:lpstr>
      <vt:lpstr>abstract</vt:lpstr>
      <vt:lpstr>基本的思路</vt:lpstr>
      <vt:lpstr>introduction</vt:lpstr>
      <vt:lpstr>Related work</vt:lpstr>
      <vt:lpstr>3</vt:lpstr>
      <vt:lpstr>4 Architecture</vt:lpstr>
      <vt:lpstr>Demonstration network</vt:lpstr>
      <vt:lpstr>Demonstration Network</vt:lpstr>
      <vt:lpstr>Context network</vt:lpstr>
      <vt:lpstr>PowerPoint 演示文稿</vt:lpstr>
      <vt:lpstr>Manipulation network</vt:lpstr>
      <vt:lpstr>代码</vt:lpstr>
      <vt:lpstr>Meta Inverse Reinforcement Learning via Maximum Reward Sharing for Human Motion Analysis</vt:lpstr>
      <vt:lpstr>问题提出</vt:lpstr>
      <vt:lpstr>Abstract</vt:lpstr>
      <vt:lpstr>introduction</vt:lpstr>
      <vt:lpstr>Meta learning</vt:lpstr>
      <vt:lpstr>PowerPoint 演示文稿</vt:lpstr>
      <vt:lpstr>基本思路</vt:lpstr>
      <vt:lpstr>Related work-1.IRL </vt:lpstr>
      <vt:lpstr>Related work –meta+RL</vt:lpstr>
      <vt:lpstr>Meta IRL</vt:lpstr>
      <vt:lpstr>Meta IRL</vt:lpstr>
      <vt:lpstr>IRL loss</vt:lpstr>
      <vt:lpstr>Reward sharing loss</vt:lpstr>
      <vt:lpstr>PowerPoint 演示文稿</vt:lpstr>
      <vt:lpstr>PowerPoint 演示文稿</vt:lpstr>
      <vt:lpstr>PowerPoint 演示文稿</vt:lpstr>
      <vt:lpstr>随记</vt:lpstr>
      <vt:lpstr>3.关于IRL的思考</vt:lpstr>
      <vt:lpstr>3.关于IRL的思考</vt:lpstr>
      <vt:lpstr>PowerPoint 演示文稿</vt:lpstr>
      <vt:lpstr>3.关于IRL的思考</vt:lpstr>
      <vt:lpstr>3.关于IRL的思考</vt:lpstr>
      <vt:lpstr>PowerPoint 演示文稿</vt:lpstr>
      <vt:lpstr>几点要求</vt:lpstr>
      <vt:lpstr>PowerPoint 演示文稿</vt:lpstr>
      <vt:lpstr>层次化构造记忆功能区</vt:lpstr>
      <vt:lpstr>关于attention 机制的引入，在oneshot中提过</vt:lpstr>
      <vt:lpstr>未实现代码：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IRL</dc:title>
  <dc:creator>司马 羽鹤</dc:creator>
  <cp:lastModifiedBy>司马 羽鹤</cp:lastModifiedBy>
  <cp:revision>10</cp:revision>
  <dcterms:created xsi:type="dcterms:W3CDTF">2020-02-08T10:24:30Z</dcterms:created>
  <dcterms:modified xsi:type="dcterms:W3CDTF">2020-02-08T11:22:19Z</dcterms:modified>
</cp:coreProperties>
</file>